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98"/>
  </p:notesMasterIdLst>
  <p:sldIdLst>
    <p:sldId id="256" r:id="rId2"/>
    <p:sldId id="382" r:id="rId3"/>
    <p:sldId id="257" r:id="rId4"/>
    <p:sldId id="309" r:id="rId5"/>
    <p:sldId id="310" r:id="rId6"/>
    <p:sldId id="312" r:id="rId7"/>
    <p:sldId id="313" r:id="rId8"/>
    <p:sldId id="314" r:id="rId9"/>
    <p:sldId id="315" r:id="rId10"/>
    <p:sldId id="316" r:id="rId11"/>
    <p:sldId id="383" r:id="rId12"/>
    <p:sldId id="384" r:id="rId13"/>
    <p:sldId id="258" r:id="rId14"/>
    <p:sldId id="317" r:id="rId15"/>
    <p:sldId id="318" r:id="rId16"/>
    <p:sldId id="319" r:id="rId17"/>
    <p:sldId id="320" r:id="rId18"/>
    <p:sldId id="321" r:id="rId19"/>
    <p:sldId id="322" r:id="rId20"/>
    <p:sldId id="323" r:id="rId21"/>
    <p:sldId id="338" r:id="rId22"/>
    <p:sldId id="264" r:id="rId23"/>
    <p:sldId id="263" r:id="rId24"/>
    <p:sldId id="265" r:id="rId25"/>
    <p:sldId id="266" r:id="rId26"/>
    <p:sldId id="268" r:id="rId27"/>
    <p:sldId id="280" r:id="rId28"/>
    <p:sldId id="270" r:id="rId29"/>
    <p:sldId id="279" r:id="rId30"/>
    <p:sldId id="272" r:id="rId31"/>
    <p:sldId id="273" r:id="rId32"/>
    <p:sldId id="373" r:id="rId33"/>
    <p:sldId id="325" r:id="rId34"/>
    <p:sldId id="275" r:id="rId35"/>
    <p:sldId id="274" r:id="rId36"/>
    <p:sldId id="374" r:id="rId37"/>
    <p:sldId id="324" r:id="rId38"/>
    <p:sldId id="329" r:id="rId39"/>
    <p:sldId id="283" r:id="rId40"/>
    <p:sldId id="286" r:id="rId41"/>
    <p:sldId id="287" r:id="rId42"/>
    <p:sldId id="377" r:id="rId43"/>
    <p:sldId id="379" r:id="rId44"/>
    <p:sldId id="380" r:id="rId45"/>
    <p:sldId id="331" r:id="rId46"/>
    <p:sldId id="381" r:id="rId47"/>
    <p:sldId id="289" r:id="rId48"/>
    <p:sldId id="290" r:id="rId49"/>
    <p:sldId id="293" r:id="rId50"/>
    <p:sldId id="295" r:id="rId51"/>
    <p:sldId id="292" r:id="rId52"/>
    <p:sldId id="297" r:id="rId53"/>
    <p:sldId id="298" r:id="rId54"/>
    <p:sldId id="299" r:id="rId55"/>
    <p:sldId id="333" r:id="rId56"/>
    <p:sldId id="300" r:id="rId57"/>
    <p:sldId id="301" r:id="rId58"/>
    <p:sldId id="334" r:id="rId59"/>
    <p:sldId id="302" r:id="rId60"/>
    <p:sldId id="304" r:id="rId61"/>
    <p:sldId id="305" r:id="rId62"/>
    <p:sldId id="335" r:id="rId63"/>
    <p:sldId id="306" r:id="rId64"/>
    <p:sldId id="336" r:id="rId65"/>
    <p:sldId id="307" r:id="rId66"/>
    <p:sldId id="337" r:id="rId67"/>
    <p:sldId id="340" r:id="rId68"/>
    <p:sldId id="308" r:id="rId69"/>
    <p:sldId id="341" r:id="rId70"/>
    <p:sldId id="342" r:id="rId71"/>
    <p:sldId id="344" r:id="rId72"/>
    <p:sldId id="346" r:id="rId73"/>
    <p:sldId id="345" r:id="rId74"/>
    <p:sldId id="347" r:id="rId75"/>
    <p:sldId id="348" r:id="rId76"/>
    <p:sldId id="350" r:id="rId77"/>
    <p:sldId id="349" r:id="rId78"/>
    <p:sldId id="351" r:id="rId79"/>
    <p:sldId id="354" r:id="rId80"/>
    <p:sldId id="353" r:id="rId81"/>
    <p:sldId id="355" r:id="rId82"/>
    <p:sldId id="356" r:id="rId83"/>
    <p:sldId id="357" r:id="rId84"/>
    <p:sldId id="358" r:id="rId85"/>
    <p:sldId id="359" r:id="rId86"/>
    <p:sldId id="360" r:id="rId87"/>
    <p:sldId id="361" r:id="rId88"/>
    <p:sldId id="362" r:id="rId89"/>
    <p:sldId id="363" r:id="rId90"/>
    <p:sldId id="365" r:id="rId91"/>
    <p:sldId id="364" r:id="rId92"/>
    <p:sldId id="368" r:id="rId93"/>
    <p:sldId id="369" r:id="rId94"/>
    <p:sldId id="370" r:id="rId95"/>
    <p:sldId id="371" r:id="rId96"/>
    <p:sldId id="37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p:restoredTop sz="72000"/>
  </p:normalViewPr>
  <p:slideViewPr>
    <p:cSldViewPr snapToGrid="0" snapToObjects="1">
      <p:cViewPr>
        <p:scale>
          <a:sx n="96" d="100"/>
          <a:sy n="96" d="100"/>
        </p:scale>
        <p:origin x="13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ysClr val="windowText" lastClr="00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0290-324C-9339-5F345FF806E6}"/>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rgbClr val="FF0000"/>
              </a:solidFill>
              <a:round/>
            </a:ln>
            <a:effectLst/>
          </c:spPr>
          <c:marker>
            <c:symbol val="none"/>
          </c:marker>
          <c:yVal>
            <c:numRef>
              <c:f>Sheet1!$B$22:$B$122</c:f>
              <c:numCache>
                <c:formatCode>General</c:formatCode>
                <c:ptCount val="101"/>
                <c:pt idx="30">
                  <c:v>1.2322191684730198E-4</c:v>
                </c:pt>
                <c:pt idx="31">
                  <c:v>1.722568939053681E-4</c:v>
                </c:pt>
                <c:pt idx="32">
                  <c:v>2.3840882014648405E-4</c:v>
                </c:pt>
                <c:pt idx="33">
                  <c:v>3.2668190561999186E-4</c:v>
                </c:pt>
                <c:pt idx="34">
                  <c:v>4.4318484119380076E-4</c:v>
                </c:pt>
                <c:pt idx="35">
                  <c:v>5.9525324197758534E-4</c:v>
                </c:pt>
                <c:pt idx="36">
                  <c:v>7.9154515829799694E-4</c:v>
                </c:pt>
                <c:pt idx="37">
                  <c:v>1.0420934814422591E-3</c:v>
                </c:pt>
                <c:pt idx="38">
                  <c:v>1.3582969233685612E-3</c:v>
                </c:pt>
                <c:pt idx="39">
                  <c:v>1.752830049356854E-3</c:v>
                </c:pt>
                <c:pt idx="40">
                  <c:v>2.2394530294842902E-3</c:v>
                </c:pt>
                <c:pt idx="41">
                  <c:v>2.8327037741601186E-3</c:v>
                </c:pt>
                <c:pt idx="42">
                  <c:v>3.5474592846231421E-3</c:v>
                </c:pt>
                <c:pt idx="43">
                  <c:v>4.3983595980427196E-3</c:v>
                </c:pt>
                <c:pt idx="44">
                  <c:v>5.3990966513188061E-3</c:v>
                </c:pt>
                <c:pt idx="45">
                  <c:v>6.5615814774676604E-3</c:v>
                </c:pt>
                <c:pt idx="46">
                  <c:v>7.8950158300894139E-3</c:v>
                </c:pt>
                <c:pt idx="47">
                  <c:v>9.4049077376886937E-3</c:v>
                </c:pt>
                <c:pt idx="48">
                  <c:v>1.1092083467945555E-2</c:v>
                </c:pt>
                <c:pt idx="49">
                  <c:v>1.2951759566589173E-2</c:v>
                </c:pt>
                <c:pt idx="50">
                  <c:v>1.4972746563574486E-2</c:v>
                </c:pt>
                <c:pt idx="51">
                  <c:v>1.7136859204780735E-2</c:v>
                </c:pt>
                <c:pt idx="52">
                  <c:v>1.9418605498321296E-2</c:v>
                </c:pt>
                <c:pt idx="53">
                  <c:v>2.1785217703255054E-2</c:v>
                </c:pt>
                <c:pt idx="54">
                  <c:v>2.4197072451914336E-2</c:v>
                </c:pt>
                <c:pt idx="55">
                  <c:v>2.6608524989875482E-2</c:v>
                </c:pt>
                <c:pt idx="56">
                  <c:v>2.8969155276148274E-2</c:v>
                </c:pt>
                <c:pt idx="57">
                  <c:v>3.1225393336676129E-2</c:v>
                </c:pt>
                <c:pt idx="58">
                  <c:v>3.3322460289179963E-2</c:v>
                </c:pt>
                <c:pt idx="59">
                  <c:v>3.5206532676429952E-2</c:v>
                </c:pt>
                <c:pt idx="60">
                  <c:v>3.6827014030332332E-2</c:v>
                </c:pt>
                <c:pt idx="61">
                  <c:v>3.8138781546052408E-2</c:v>
                </c:pt>
                <c:pt idx="62">
                  <c:v>3.9104269397545591E-2</c:v>
                </c:pt>
                <c:pt idx="63">
                  <c:v>3.9695254747701178E-2</c:v>
                </c:pt>
                <c:pt idx="64">
                  <c:v>3.9894228040143274E-2</c:v>
                </c:pt>
                <c:pt idx="65">
                  <c:v>3.9695254747701178E-2</c:v>
                </c:pt>
                <c:pt idx="66">
                  <c:v>3.9104269397545591E-2</c:v>
                </c:pt>
                <c:pt idx="67">
                  <c:v>3.8138781546052408E-2</c:v>
                </c:pt>
                <c:pt idx="68">
                  <c:v>3.6827014030332332E-2</c:v>
                </c:pt>
                <c:pt idx="69">
                  <c:v>3.5206532676429952E-2</c:v>
                </c:pt>
                <c:pt idx="70">
                  <c:v>3.3322460289179963E-2</c:v>
                </c:pt>
                <c:pt idx="71">
                  <c:v>3.1225393336676129E-2</c:v>
                </c:pt>
                <c:pt idx="72">
                  <c:v>2.8969155276148274E-2</c:v>
                </c:pt>
                <c:pt idx="73">
                  <c:v>2.6608524989875482E-2</c:v>
                </c:pt>
                <c:pt idx="74">
                  <c:v>2.4197072451914336E-2</c:v>
                </c:pt>
                <c:pt idx="75">
                  <c:v>2.1785217703255054E-2</c:v>
                </c:pt>
                <c:pt idx="76">
                  <c:v>1.9418605498321296E-2</c:v>
                </c:pt>
                <c:pt idx="77">
                  <c:v>1.7136859204780735E-2</c:v>
                </c:pt>
                <c:pt idx="78">
                  <c:v>1.4972746563574486E-2</c:v>
                </c:pt>
                <c:pt idx="79">
                  <c:v>1.2951759566589173E-2</c:v>
                </c:pt>
                <c:pt idx="80">
                  <c:v>1.1092083467945555E-2</c:v>
                </c:pt>
                <c:pt idx="81">
                  <c:v>9.4049077376886937E-3</c:v>
                </c:pt>
                <c:pt idx="82">
                  <c:v>7.8950158300894139E-3</c:v>
                </c:pt>
                <c:pt idx="83">
                  <c:v>6.5615814774676604E-3</c:v>
                </c:pt>
                <c:pt idx="84">
                  <c:v>5.3990966513188061E-3</c:v>
                </c:pt>
                <c:pt idx="85">
                  <c:v>4.3983595980427196E-3</c:v>
                </c:pt>
                <c:pt idx="86">
                  <c:v>3.5474592846231421E-3</c:v>
                </c:pt>
                <c:pt idx="87">
                  <c:v>2.8327037741601186E-3</c:v>
                </c:pt>
                <c:pt idx="88">
                  <c:v>2.2394530294842902E-3</c:v>
                </c:pt>
                <c:pt idx="89">
                  <c:v>1.752830049356854E-3</c:v>
                </c:pt>
                <c:pt idx="90">
                  <c:v>1.3582969233685612E-3</c:v>
                </c:pt>
                <c:pt idx="91">
                  <c:v>1.0420934814422591E-3</c:v>
                </c:pt>
                <c:pt idx="92">
                  <c:v>7.9154515829799694E-4</c:v>
                </c:pt>
                <c:pt idx="93">
                  <c:v>5.9525324197758534E-4</c:v>
                </c:pt>
                <c:pt idx="94">
                  <c:v>4.4318484119380076E-4</c:v>
                </c:pt>
                <c:pt idx="95">
                  <c:v>3.2668190561999186E-4</c:v>
                </c:pt>
                <c:pt idx="96">
                  <c:v>2.3840882014648405E-4</c:v>
                </c:pt>
                <c:pt idx="97">
                  <c:v>1.722568939053681E-4</c:v>
                </c:pt>
                <c:pt idx="98">
                  <c:v>1.2322191684730198E-4</c:v>
                </c:pt>
                <c:pt idx="99">
                  <c:v>8.726826950457601E-5</c:v>
                </c:pt>
                <c:pt idx="100">
                  <c:v>6.1190193011377187E-5</c:v>
                </c:pt>
              </c:numCache>
            </c:numRef>
          </c:yVal>
          <c:smooth val="1"/>
          <c:extLst>
            <c:ext xmlns:c16="http://schemas.microsoft.com/office/drawing/2014/chart" uri="{C3380CC4-5D6E-409C-BE32-E72D297353CC}">
              <c16:uniqueId val="{00000000-4C40-EB41-922D-1F3615C4264E}"/>
            </c:ext>
          </c:extLst>
        </c:ser>
        <c:dLbls>
          <c:showLegendKey val="0"/>
          <c:showVal val="0"/>
          <c:showCatName val="0"/>
          <c:showSerName val="0"/>
          <c:showPercent val="0"/>
          <c:showBubbleSize val="0"/>
        </c:dLbls>
        <c:axId val="1960494000"/>
        <c:axId val="1876836496"/>
      </c:scatterChart>
      <c:valAx>
        <c:axId val="1960494000"/>
        <c:scaling>
          <c:orientation val="minMax"/>
        </c:scaling>
        <c:delete val="1"/>
        <c:axPos val="b"/>
        <c:numFmt formatCode="General" sourceLinked="1"/>
        <c:majorTickMark val="none"/>
        <c:minorTickMark val="none"/>
        <c:tickLblPos val="nextTo"/>
        <c:crossAx val="1876836496"/>
        <c:crosses val="autoZero"/>
        <c:crossBetween val="midCat"/>
      </c:valAx>
      <c:valAx>
        <c:axId val="1876836496"/>
        <c:scaling>
          <c:orientation val="minMax"/>
        </c:scaling>
        <c:delete val="1"/>
        <c:axPos val="l"/>
        <c:numFmt formatCode="General" sourceLinked="1"/>
        <c:majorTickMark val="none"/>
        <c:minorTickMark val="none"/>
        <c:tickLblPos val="nextTo"/>
        <c:crossAx val="19604940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AC3BE-1FC4-4BC9-B577-872AE84E53C9}"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3609573E-3680-4B23-8825-E7BC7B118882}">
      <dgm:prSet/>
      <dgm:spPr/>
      <dgm:t>
        <a:bodyPr/>
        <a:lstStyle/>
        <a:p>
          <a:r>
            <a:rPr lang="en-US" dirty="0"/>
            <a:t>Why bother?</a:t>
          </a:r>
        </a:p>
      </dgm:t>
    </dgm:pt>
    <dgm:pt modelId="{610DFB4E-ECE2-421D-971E-72DEE3A8A007}" type="parTrans" cxnId="{D66BC1E9-B258-4D4C-AA75-59E7D43FABBC}">
      <dgm:prSet/>
      <dgm:spPr/>
      <dgm:t>
        <a:bodyPr/>
        <a:lstStyle/>
        <a:p>
          <a:endParaRPr lang="en-US"/>
        </a:p>
      </dgm:t>
    </dgm:pt>
    <dgm:pt modelId="{A0664D7C-3963-485D-BB79-65514BA3F7B0}" type="sibTrans" cxnId="{D66BC1E9-B258-4D4C-AA75-59E7D43FABBC}">
      <dgm:prSet/>
      <dgm:spPr/>
      <dgm:t>
        <a:bodyPr/>
        <a:lstStyle/>
        <a:p>
          <a:endParaRPr lang="en-US"/>
        </a:p>
      </dgm:t>
    </dgm:pt>
    <dgm:pt modelId="{C2CA7593-5F63-45F2-9350-D72B1AD84D28}">
      <dgm:prSet/>
      <dgm:spPr/>
      <dgm:t>
        <a:bodyPr/>
        <a:lstStyle/>
        <a:p>
          <a:r>
            <a:rPr lang="en-US" dirty="0"/>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A036C2EB-8C67-5448-A9C5-DF3D3B6C8C4A}" type="pres">
      <dgm:prSet presAssocID="{531AC3BE-1FC4-4BC9-B577-872AE84E53C9}" presName="linear" presStyleCnt="0">
        <dgm:presLayoutVars>
          <dgm:dir/>
          <dgm:animLvl val="lvl"/>
          <dgm:resizeHandles val="exact"/>
        </dgm:presLayoutVars>
      </dgm:prSet>
      <dgm:spPr/>
    </dgm:pt>
    <dgm:pt modelId="{459F70F7-1720-0A47-B6A5-F1A2898EEC8D}" type="pres">
      <dgm:prSet presAssocID="{3609573E-3680-4B23-8825-E7BC7B118882}" presName="parentLin" presStyleCnt="0"/>
      <dgm:spPr/>
    </dgm:pt>
    <dgm:pt modelId="{55F991A9-4AC5-2B46-8E0C-29C2BC827B42}" type="pres">
      <dgm:prSet presAssocID="{3609573E-3680-4B23-8825-E7BC7B118882}" presName="parentLeftMargin" presStyleLbl="node1" presStyleIdx="0" presStyleCnt="6"/>
      <dgm:spPr/>
    </dgm:pt>
    <dgm:pt modelId="{CB471CAC-E6D0-3E47-9D73-6852185B0878}" type="pres">
      <dgm:prSet presAssocID="{3609573E-3680-4B23-8825-E7BC7B118882}" presName="parentText" presStyleLbl="node1" presStyleIdx="0" presStyleCnt="6">
        <dgm:presLayoutVars>
          <dgm:chMax val="0"/>
          <dgm:bulletEnabled val="1"/>
        </dgm:presLayoutVars>
      </dgm:prSet>
      <dgm:spPr/>
    </dgm:pt>
    <dgm:pt modelId="{124BA73B-0B92-4E45-B340-262B600C3654}" type="pres">
      <dgm:prSet presAssocID="{3609573E-3680-4B23-8825-E7BC7B118882}" presName="negativeSpace" presStyleCnt="0"/>
      <dgm:spPr/>
    </dgm:pt>
    <dgm:pt modelId="{14B2C7C2-9E7F-164C-9CDE-76D39A80546A}" type="pres">
      <dgm:prSet presAssocID="{3609573E-3680-4B23-8825-E7BC7B118882}" presName="childText" presStyleLbl="conFgAcc1" presStyleIdx="0" presStyleCnt="6">
        <dgm:presLayoutVars>
          <dgm:bulletEnabled val="1"/>
        </dgm:presLayoutVars>
      </dgm:prSet>
      <dgm:spPr/>
    </dgm:pt>
    <dgm:pt modelId="{7E4F5EF8-20F3-1D4E-9DA4-291FAA1380BC}" type="pres">
      <dgm:prSet presAssocID="{A0664D7C-3963-485D-BB79-65514BA3F7B0}" presName="spaceBetweenRectangles" presStyleCnt="0"/>
      <dgm:spPr/>
    </dgm:pt>
    <dgm:pt modelId="{042F6363-D008-2747-BAF6-46FD477AF022}" type="pres">
      <dgm:prSet presAssocID="{C2CA7593-5F63-45F2-9350-D72B1AD84D28}" presName="parentLin" presStyleCnt="0"/>
      <dgm:spPr/>
    </dgm:pt>
    <dgm:pt modelId="{55292CD3-88E9-6548-B252-2F08AAA038D9}" type="pres">
      <dgm:prSet presAssocID="{C2CA7593-5F63-45F2-9350-D72B1AD84D28}" presName="parentLeftMargin" presStyleLbl="node1" presStyleIdx="0" presStyleCnt="6"/>
      <dgm:spPr/>
    </dgm:pt>
    <dgm:pt modelId="{6DDA75FA-754C-2345-829D-4882696BDDD7}" type="pres">
      <dgm:prSet presAssocID="{C2CA7593-5F63-45F2-9350-D72B1AD84D28}" presName="parentText" presStyleLbl="node1" presStyleIdx="1" presStyleCnt="6">
        <dgm:presLayoutVars>
          <dgm:chMax val="0"/>
          <dgm:bulletEnabled val="1"/>
        </dgm:presLayoutVars>
      </dgm:prSet>
      <dgm:spPr/>
    </dgm:pt>
    <dgm:pt modelId="{1BCC0CD8-9BE8-154C-940C-CFEE1083B6C9}" type="pres">
      <dgm:prSet presAssocID="{C2CA7593-5F63-45F2-9350-D72B1AD84D28}" presName="negativeSpace" presStyleCnt="0"/>
      <dgm:spPr/>
    </dgm:pt>
    <dgm:pt modelId="{FA68B736-AE1E-DF48-9762-2981CA411A80}" type="pres">
      <dgm:prSet presAssocID="{C2CA7593-5F63-45F2-9350-D72B1AD84D28}" presName="childText" presStyleLbl="conFgAcc1" presStyleIdx="1" presStyleCnt="6">
        <dgm:presLayoutVars>
          <dgm:bulletEnabled val="1"/>
        </dgm:presLayoutVars>
      </dgm:prSet>
      <dgm:spPr/>
    </dgm:pt>
    <dgm:pt modelId="{5294EAC4-3690-604C-B8FE-5ED861D23733}" type="pres">
      <dgm:prSet presAssocID="{831FE722-B77B-48C2-88B7-7155CDCF61E9}" presName="spaceBetweenRectangles" presStyleCnt="0"/>
      <dgm:spPr/>
    </dgm:pt>
    <dgm:pt modelId="{491445C8-A006-284F-BCA3-E59B4D9C6FE2}" type="pres">
      <dgm:prSet presAssocID="{E25A2B07-FE36-4FEE-A249-886151278CBF}" presName="parentLin" presStyleCnt="0"/>
      <dgm:spPr/>
    </dgm:pt>
    <dgm:pt modelId="{94ABABD1-CAD5-9340-A65B-E8C86DC724B2}" type="pres">
      <dgm:prSet presAssocID="{E25A2B07-FE36-4FEE-A249-886151278CBF}" presName="parentLeftMargin" presStyleLbl="node1" presStyleIdx="1" presStyleCnt="6"/>
      <dgm:spPr/>
    </dgm:pt>
    <dgm:pt modelId="{E0875B70-1778-064B-959F-E12CB7E45AF5}" type="pres">
      <dgm:prSet presAssocID="{E25A2B07-FE36-4FEE-A249-886151278CBF}" presName="parentText" presStyleLbl="node1" presStyleIdx="2" presStyleCnt="6">
        <dgm:presLayoutVars>
          <dgm:chMax val="0"/>
          <dgm:bulletEnabled val="1"/>
        </dgm:presLayoutVars>
      </dgm:prSet>
      <dgm:spPr/>
    </dgm:pt>
    <dgm:pt modelId="{23849B16-A8E0-9D4A-B708-676C86776625}" type="pres">
      <dgm:prSet presAssocID="{E25A2B07-FE36-4FEE-A249-886151278CBF}" presName="negativeSpace" presStyleCnt="0"/>
      <dgm:spPr/>
    </dgm:pt>
    <dgm:pt modelId="{88F05A68-D044-7F4C-B872-F33F786F330B}" type="pres">
      <dgm:prSet presAssocID="{E25A2B07-FE36-4FEE-A249-886151278CBF}" presName="childText" presStyleLbl="conFgAcc1" presStyleIdx="2" presStyleCnt="6">
        <dgm:presLayoutVars>
          <dgm:bulletEnabled val="1"/>
        </dgm:presLayoutVars>
      </dgm:prSet>
      <dgm:spPr/>
    </dgm:pt>
    <dgm:pt modelId="{EF8A0BDD-0424-764F-A258-A87F3A75956D}" type="pres">
      <dgm:prSet presAssocID="{131A65FB-BB7F-4508-B291-9AF0C786A079}" presName="spaceBetweenRectangles" presStyleCnt="0"/>
      <dgm:spPr/>
    </dgm:pt>
    <dgm:pt modelId="{06D751D3-DB81-3643-949B-DB3C258A8999}" type="pres">
      <dgm:prSet presAssocID="{52779072-611B-4AD7-90A1-CECBFBEE7569}" presName="parentLin" presStyleCnt="0"/>
      <dgm:spPr/>
    </dgm:pt>
    <dgm:pt modelId="{EB57FA8A-38E2-9445-9CC6-AFC12A5D55C5}" type="pres">
      <dgm:prSet presAssocID="{52779072-611B-4AD7-90A1-CECBFBEE7569}" presName="parentLeftMargin" presStyleLbl="node1" presStyleIdx="2" presStyleCnt="6"/>
      <dgm:spPr/>
    </dgm:pt>
    <dgm:pt modelId="{E5C3BC81-DF50-1B4D-9731-CA9D1CD1993C}" type="pres">
      <dgm:prSet presAssocID="{52779072-611B-4AD7-90A1-CECBFBEE7569}" presName="parentText" presStyleLbl="node1" presStyleIdx="3" presStyleCnt="6">
        <dgm:presLayoutVars>
          <dgm:chMax val="0"/>
          <dgm:bulletEnabled val="1"/>
        </dgm:presLayoutVars>
      </dgm:prSet>
      <dgm:spPr/>
    </dgm:pt>
    <dgm:pt modelId="{65EA3D88-E57C-2E4F-9DC0-A74C3DD76989}" type="pres">
      <dgm:prSet presAssocID="{52779072-611B-4AD7-90A1-CECBFBEE7569}" presName="negativeSpace" presStyleCnt="0"/>
      <dgm:spPr/>
    </dgm:pt>
    <dgm:pt modelId="{23F25917-2CE4-C741-9D68-86F69DE86296}" type="pres">
      <dgm:prSet presAssocID="{52779072-611B-4AD7-90A1-CECBFBEE7569}" presName="childText" presStyleLbl="conFgAcc1" presStyleIdx="3" presStyleCnt="6">
        <dgm:presLayoutVars>
          <dgm:bulletEnabled val="1"/>
        </dgm:presLayoutVars>
      </dgm:prSet>
      <dgm:spPr/>
    </dgm:pt>
    <dgm:pt modelId="{13CCFB60-2004-2644-8D62-C67F8D411B7A}" type="pres">
      <dgm:prSet presAssocID="{58A71696-31AE-4636-A43F-588BFF87F1E2}" presName="spaceBetweenRectangles" presStyleCnt="0"/>
      <dgm:spPr/>
    </dgm:pt>
    <dgm:pt modelId="{71FF262A-8148-A040-B9F3-369DA517874D}" type="pres">
      <dgm:prSet presAssocID="{96E3F437-C1EF-480D-B7C9-A9983A3CBC67}" presName="parentLin" presStyleCnt="0"/>
      <dgm:spPr/>
    </dgm:pt>
    <dgm:pt modelId="{F1857554-E299-E94D-899E-4C62C63F774D}" type="pres">
      <dgm:prSet presAssocID="{96E3F437-C1EF-480D-B7C9-A9983A3CBC67}" presName="parentLeftMargin" presStyleLbl="node1" presStyleIdx="3" presStyleCnt="6"/>
      <dgm:spPr/>
    </dgm:pt>
    <dgm:pt modelId="{E814FEE9-FDE6-A747-B2CD-461CA2562310}" type="pres">
      <dgm:prSet presAssocID="{96E3F437-C1EF-480D-B7C9-A9983A3CBC67}" presName="parentText" presStyleLbl="node1" presStyleIdx="4" presStyleCnt="6">
        <dgm:presLayoutVars>
          <dgm:chMax val="0"/>
          <dgm:bulletEnabled val="1"/>
        </dgm:presLayoutVars>
      </dgm:prSet>
      <dgm:spPr/>
    </dgm:pt>
    <dgm:pt modelId="{239A435B-5F52-3149-B5D8-882112EE41C3}" type="pres">
      <dgm:prSet presAssocID="{96E3F437-C1EF-480D-B7C9-A9983A3CBC67}" presName="negativeSpace" presStyleCnt="0"/>
      <dgm:spPr/>
    </dgm:pt>
    <dgm:pt modelId="{0C9F97FD-6991-B442-A1CA-BC24CAEADB36}" type="pres">
      <dgm:prSet presAssocID="{96E3F437-C1EF-480D-B7C9-A9983A3CBC67}" presName="childText" presStyleLbl="conFgAcc1" presStyleIdx="4" presStyleCnt="6">
        <dgm:presLayoutVars>
          <dgm:bulletEnabled val="1"/>
        </dgm:presLayoutVars>
      </dgm:prSet>
      <dgm:spPr/>
    </dgm:pt>
    <dgm:pt modelId="{DF839260-00E2-2C40-9CCF-CFA0560B5730}" type="pres">
      <dgm:prSet presAssocID="{DE465750-11BC-45B1-99BF-066E318FE401}" presName="spaceBetweenRectangles" presStyleCnt="0"/>
      <dgm:spPr/>
    </dgm:pt>
    <dgm:pt modelId="{756FAE31-52D7-9C47-818B-B7D3E67EB92F}" type="pres">
      <dgm:prSet presAssocID="{9D7B8FA2-6291-4C83-BB6E-1928212F24F4}" presName="parentLin" presStyleCnt="0"/>
      <dgm:spPr/>
    </dgm:pt>
    <dgm:pt modelId="{0E729A99-5641-E14C-A433-E9040B84AD7A}" type="pres">
      <dgm:prSet presAssocID="{9D7B8FA2-6291-4C83-BB6E-1928212F24F4}" presName="parentLeftMargin" presStyleLbl="node1" presStyleIdx="4" presStyleCnt="6"/>
      <dgm:spPr/>
    </dgm:pt>
    <dgm:pt modelId="{39F129B2-2F1C-164A-802E-4DA31B6584CD}" type="pres">
      <dgm:prSet presAssocID="{9D7B8FA2-6291-4C83-BB6E-1928212F24F4}" presName="parentText" presStyleLbl="node1" presStyleIdx="5" presStyleCnt="6">
        <dgm:presLayoutVars>
          <dgm:chMax val="0"/>
          <dgm:bulletEnabled val="1"/>
        </dgm:presLayoutVars>
      </dgm:prSet>
      <dgm:spPr/>
    </dgm:pt>
    <dgm:pt modelId="{323F4E80-2C43-C349-AAC0-B45136F71B67}" type="pres">
      <dgm:prSet presAssocID="{9D7B8FA2-6291-4C83-BB6E-1928212F24F4}" presName="negativeSpace" presStyleCnt="0"/>
      <dgm:spPr/>
    </dgm:pt>
    <dgm:pt modelId="{118C3BB4-5E05-0040-9B0D-D0680A9B5008}" type="pres">
      <dgm:prSet presAssocID="{9D7B8FA2-6291-4C83-BB6E-1928212F24F4}" presName="childText" presStyleLbl="conFgAcc1" presStyleIdx="5" presStyleCnt="6">
        <dgm:presLayoutVars>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D0EBEE11-B969-7B49-9617-0169455D1B59}" type="presOf" srcId="{52779072-611B-4AD7-90A1-CECBFBEE7569}" destId="{EB57FA8A-38E2-9445-9CC6-AFC12A5D55C5}" srcOrd="0" destOrd="0" presId="urn:microsoft.com/office/officeart/2005/8/layout/list1"/>
    <dgm:cxn modelId="{0A872316-8AD6-48A6-8CC5-B7CEA57B7D4B}" srcId="{531AC3BE-1FC4-4BC9-B577-872AE84E53C9}" destId="{9D7B8FA2-6291-4C83-BB6E-1928212F24F4}" srcOrd="5" destOrd="0" parTransId="{185E811C-F2CF-4437-9C59-12FFCF5E4DFA}" sibTransId="{50364B83-FBF9-456C-90B8-6EAFF12EFBDF}"/>
    <dgm:cxn modelId="{A67AF448-9031-EA4B-84A7-255C67168D8D}" type="presOf" srcId="{9D7B8FA2-6291-4C83-BB6E-1928212F24F4}" destId="{0E729A99-5641-E14C-A433-E9040B84AD7A}" srcOrd="0" destOrd="0" presId="urn:microsoft.com/office/officeart/2005/8/layout/list1"/>
    <dgm:cxn modelId="{C8CE8851-247B-435C-ACEB-067E9B7AA33F}" srcId="{531AC3BE-1FC4-4BC9-B577-872AE84E53C9}" destId="{96E3F437-C1EF-480D-B7C9-A9983A3CBC67}" srcOrd="4" destOrd="0" parTransId="{A614CA90-3221-4054-B88F-60F1A68CA37E}" sibTransId="{DE465750-11BC-45B1-99BF-066E318FE401}"/>
    <dgm:cxn modelId="{0B8B5B55-A6EB-B84A-ADE9-C9D94E0216B8}" type="presOf" srcId="{96E3F437-C1EF-480D-B7C9-A9983A3CBC67}" destId="{E814FEE9-FDE6-A747-B2CD-461CA2562310}" srcOrd="1" destOrd="0" presId="urn:microsoft.com/office/officeart/2005/8/layout/list1"/>
    <dgm:cxn modelId="{ED568060-E8B0-544B-AB47-726E0A3B3FB7}" type="presOf" srcId="{531AC3BE-1FC4-4BC9-B577-872AE84E53C9}" destId="{A036C2EB-8C67-5448-A9C5-DF3D3B6C8C4A}" srcOrd="0" destOrd="0" presId="urn:microsoft.com/office/officeart/2005/8/layout/list1"/>
    <dgm:cxn modelId="{FC656D6B-C018-3040-8476-C4DD134F8E82}" type="presOf" srcId="{52779072-611B-4AD7-90A1-CECBFBEE7569}" destId="{E5C3BC81-DF50-1B4D-9731-CA9D1CD1993C}" srcOrd="1" destOrd="0" presId="urn:microsoft.com/office/officeart/2005/8/layout/list1"/>
    <dgm:cxn modelId="{CB595178-660F-4A45-AACE-4DD8F5848686}" type="presOf" srcId="{E25A2B07-FE36-4FEE-A249-886151278CBF}" destId="{94ABABD1-CAD5-9340-A65B-E8C86DC724B2}" srcOrd="0" destOrd="0" presId="urn:microsoft.com/office/officeart/2005/8/layout/list1"/>
    <dgm:cxn modelId="{EF311E7B-0D76-D140-B1EE-6CD9A7EA63D7}" type="presOf" srcId="{96E3F437-C1EF-480D-B7C9-A9983A3CBC67}" destId="{F1857554-E299-E94D-899E-4C62C63F774D}" srcOrd="0" destOrd="0" presId="urn:microsoft.com/office/officeart/2005/8/layout/list1"/>
    <dgm:cxn modelId="{8E4440A4-934F-CD4E-8B55-74F1B386FB83}" type="presOf" srcId="{3609573E-3680-4B23-8825-E7BC7B118882}" destId="{CB471CAC-E6D0-3E47-9D73-6852185B0878}" srcOrd="1" destOrd="0" presId="urn:microsoft.com/office/officeart/2005/8/layout/list1"/>
    <dgm:cxn modelId="{C2D945AB-76A1-4E02-A76B-D310D59694E8}" srcId="{531AC3BE-1FC4-4BC9-B577-872AE84E53C9}" destId="{C2CA7593-5F63-45F2-9350-D72B1AD84D28}" srcOrd="1" destOrd="0" parTransId="{2B858CAF-49E6-4086-8C8C-95A0802F54A9}" sibTransId="{831FE722-B77B-48C2-88B7-7155CDCF61E9}"/>
    <dgm:cxn modelId="{F8879BB0-0905-B94A-95B6-5C4C7D5E41FF}" type="presOf" srcId="{9D7B8FA2-6291-4C83-BB6E-1928212F24F4}" destId="{39F129B2-2F1C-164A-802E-4DA31B6584CD}" srcOrd="1" destOrd="0" presId="urn:microsoft.com/office/officeart/2005/8/layout/list1"/>
    <dgm:cxn modelId="{AE2F0FC7-2082-432E-AE05-CA396F65EACA}" srcId="{531AC3BE-1FC4-4BC9-B577-872AE84E53C9}" destId="{52779072-611B-4AD7-90A1-CECBFBEE7569}" srcOrd="3" destOrd="0" parTransId="{8097152F-CD9C-44BC-B314-D82306FC83F0}" sibTransId="{58A71696-31AE-4636-A43F-588BFF87F1E2}"/>
    <dgm:cxn modelId="{F0F538DF-F2FE-FE48-9019-808BCF92EA5E}" type="presOf" srcId="{C2CA7593-5F63-45F2-9350-D72B1AD84D28}" destId="{55292CD3-88E9-6548-B252-2F08AAA038D9}" srcOrd="0" destOrd="0" presId="urn:microsoft.com/office/officeart/2005/8/layout/list1"/>
    <dgm:cxn modelId="{7A9CFBE1-06F8-4743-8263-8377CA746247}" type="presOf" srcId="{3609573E-3680-4B23-8825-E7BC7B118882}" destId="{55F991A9-4AC5-2B46-8E0C-29C2BC827B42}" srcOrd="0" destOrd="0" presId="urn:microsoft.com/office/officeart/2005/8/layout/list1"/>
    <dgm:cxn modelId="{F8EE0FE5-1254-C441-8AF2-0171D33A6909}" type="presOf" srcId="{E25A2B07-FE36-4FEE-A249-886151278CBF}" destId="{E0875B70-1778-064B-959F-E12CB7E45AF5}" srcOrd="1" destOrd="0" presId="urn:microsoft.com/office/officeart/2005/8/layout/list1"/>
    <dgm:cxn modelId="{D66BC1E9-B258-4D4C-AA75-59E7D43FABBC}" srcId="{531AC3BE-1FC4-4BC9-B577-872AE84E53C9}" destId="{3609573E-3680-4B23-8825-E7BC7B118882}" srcOrd="0" destOrd="0" parTransId="{610DFB4E-ECE2-421D-971E-72DEE3A8A007}" sibTransId="{A0664D7C-3963-485D-BB79-65514BA3F7B0}"/>
    <dgm:cxn modelId="{4BC576FB-3C3A-0C46-869D-59A3B778982A}" type="presOf" srcId="{C2CA7593-5F63-45F2-9350-D72B1AD84D28}" destId="{6DDA75FA-754C-2345-829D-4882696BDDD7}" srcOrd="1" destOrd="0" presId="urn:microsoft.com/office/officeart/2005/8/layout/list1"/>
    <dgm:cxn modelId="{8D04460A-AF75-194B-87FE-0195EDAAE0CC}" type="presParOf" srcId="{A036C2EB-8C67-5448-A9C5-DF3D3B6C8C4A}" destId="{459F70F7-1720-0A47-B6A5-F1A2898EEC8D}" srcOrd="0" destOrd="0" presId="urn:microsoft.com/office/officeart/2005/8/layout/list1"/>
    <dgm:cxn modelId="{0B65FC63-72A0-D949-8293-542912352073}" type="presParOf" srcId="{459F70F7-1720-0A47-B6A5-F1A2898EEC8D}" destId="{55F991A9-4AC5-2B46-8E0C-29C2BC827B42}" srcOrd="0" destOrd="0" presId="urn:microsoft.com/office/officeart/2005/8/layout/list1"/>
    <dgm:cxn modelId="{D653B95A-3780-BB40-B2D5-66B165B42C44}" type="presParOf" srcId="{459F70F7-1720-0A47-B6A5-F1A2898EEC8D}" destId="{CB471CAC-E6D0-3E47-9D73-6852185B0878}" srcOrd="1" destOrd="0" presId="urn:microsoft.com/office/officeart/2005/8/layout/list1"/>
    <dgm:cxn modelId="{B593576B-1774-3F44-AD0B-B5240316377F}" type="presParOf" srcId="{A036C2EB-8C67-5448-A9C5-DF3D3B6C8C4A}" destId="{124BA73B-0B92-4E45-B340-262B600C3654}" srcOrd="1" destOrd="0" presId="urn:microsoft.com/office/officeart/2005/8/layout/list1"/>
    <dgm:cxn modelId="{0B808055-43CD-B94F-A687-4F1E43925AF3}" type="presParOf" srcId="{A036C2EB-8C67-5448-A9C5-DF3D3B6C8C4A}" destId="{14B2C7C2-9E7F-164C-9CDE-76D39A80546A}" srcOrd="2" destOrd="0" presId="urn:microsoft.com/office/officeart/2005/8/layout/list1"/>
    <dgm:cxn modelId="{50A4BCCB-F3F4-0843-A022-F567F842774D}" type="presParOf" srcId="{A036C2EB-8C67-5448-A9C5-DF3D3B6C8C4A}" destId="{7E4F5EF8-20F3-1D4E-9DA4-291FAA1380BC}" srcOrd="3" destOrd="0" presId="urn:microsoft.com/office/officeart/2005/8/layout/list1"/>
    <dgm:cxn modelId="{AAAB5841-673A-744F-A35B-A8ACAE01430E}" type="presParOf" srcId="{A036C2EB-8C67-5448-A9C5-DF3D3B6C8C4A}" destId="{042F6363-D008-2747-BAF6-46FD477AF022}" srcOrd="4" destOrd="0" presId="urn:microsoft.com/office/officeart/2005/8/layout/list1"/>
    <dgm:cxn modelId="{369D6A6C-2691-C544-8223-A93915A80C39}" type="presParOf" srcId="{042F6363-D008-2747-BAF6-46FD477AF022}" destId="{55292CD3-88E9-6548-B252-2F08AAA038D9}" srcOrd="0" destOrd="0" presId="urn:microsoft.com/office/officeart/2005/8/layout/list1"/>
    <dgm:cxn modelId="{3CBA4A7D-81C0-B649-B1AE-F25CECB42046}" type="presParOf" srcId="{042F6363-D008-2747-BAF6-46FD477AF022}" destId="{6DDA75FA-754C-2345-829D-4882696BDDD7}" srcOrd="1" destOrd="0" presId="urn:microsoft.com/office/officeart/2005/8/layout/list1"/>
    <dgm:cxn modelId="{10C45167-14A0-E545-8927-74191DB74F12}" type="presParOf" srcId="{A036C2EB-8C67-5448-A9C5-DF3D3B6C8C4A}" destId="{1BCC0CD8-9BE8-154C-940C-CFEE1083B6C9}" srcOrd="5" destOrd="0" presId="urn:microsoft.com/office/officeart/2005/8/layout/list1"/>
    <dgm:cxn modelId="{D20ADA08-4207-5B4A-B6CB-5A3E8E7A1C82}" type="presParOf" srcId="{A036C2EB-8C67-5448-A9C5-DF3D3B6C8C4A}" destId="{FA68B736-AE1E-DF48-9762-2981CA411A80}" srcOrd="6" destOrd="0" presId="urn:microsoft.com/office/officeart/2005/8/layout/list1"/>
    <dgm:cxn modelId="{F48459A0-CE93-FA48-B529-F21462F57C5B}" type="presParOf" srcId="{A036C2EB-8C67-5448-A9C5-DF3D3B6C8C4A}" destId="{5294EAC4-3690-604C-B8FE-5ED861D23733}" srcOrd="7" destOrd="0" presId="urn:microsoft.com/office/officeart/2005/8/layout/list1"/>
    <dgm:cxn modelId="{8DAB4743-9591-3F47-8606-BE001666E7E8}" type="presParOf" srcId="{A036C2EB-8C67-5448-A9C5-DF3D3B6C8C4A}" destId="{491445C8-A006-284F-BCA3-E59B4D9C6FE2}" srcOrd="8" destOrd="0" presId="urn:microsoft.com/office/officeart/2005/8/layout/list1"/>
    <dgm:cxn modelId="{BF134D8D-6CF9-7449-A588-C9A25E0029F5}" type="presParOf" srcId="{491445C8-A006-284F-BCA3-E59B4D9C6FE2}" destId="{94ABABD1-CAD5-9340-A65B-E8C86DC724B2}" srcOrd="0" destOrd="0" presId="urn:microsoft.com/office/officeart/2005/8/layout/list1"/>
    <dgm:cxn modelId="{820B472F-F8B8-6340-9F13-7AE494293570}" type="presParOf" srcId="{491445C8-A006-284F-BCA3-E59B4D9C6FE2}" destId="{E0875B70-1778-064B-959F-E12CB7E45AF5}" srcOrd="1" destOrd="0" presId="urn:microsoft.com/office/officeart/2005/8/layout/list1"/>
    <dgm:cxn modelId="{AA1DE59C-6359-BD41-B408-755253A9C9CC}" type="presParOf" srcId="{A036C2EB-8C67-5448-A9C5-DF3D3B6C8C4A}" destId="{23849B16-A8E0-9D4A-B708-676C86776625}" srcOrd="9" destOrd="0" presId="urn:microsoft.com/office/officeart/2005/8/layout/list1"/>
    <dgm:cxn modelId="{7D290BB9-8C06-7A4D-A687-B92AB9F0C400}" type="presParOf" srcId="{A036C2EB-8C67-5448-A9C5-DF3D3B6C8C4A}" destId="{88F05A68-D044-7F4C-B872-F33F786F330B}" srcOrd="10" destOrd="0" presId="urn:microsoft.com/office/officeart/2005/8/layout/list1"/>
    <dgm:cxn modelId="{E4CEC28C-8E27-3D43-AB6E-E8CDF3598C93}" type="presParOf" srcId="{A036C2EB-8C67-5448-A9C5-DF3D3B6C8C4A}" destId="{EF8A0BDD-0424-764F-A258-A87F3A75956D}" srcOrd="11" destOrd="0" presId="urn:microsoft.com/office/officeart/2005/8/layout/list1"/>
    <dgm:cxn modelId="{E142AEF4-C632-C14B-9A10-80A4A35A8A6E}" type="presParOf" srcId="{A036C2EB-8C67-5448-A9C5-DF3D3B6C8C4A}" destId="{06D751D3-DB81-3643-949B-DB3C258A8999}" srcOrd="12" destOrd="0" presId="urn:microsoft.com/office/officeart/2005/8/layout/list1"/>
    <dgm:cxn modelId="{FCF87EF5-CCDD-A744-B88C-A057599938C6}" type="presParOf" srcId="{06D751D3-DB81-3643-949B-DB3C258A8999}" destId="{EB57FA8A-38E2-9445-9CC6-AFC12A5D55C5}" srcOrd="0" destOrd="0" presId="urn:microsoft.com/office/officeart/2005/8/layout/list1"/>
    <dgm:cxn modelId="{BD2D8BC7-431B-0741-828F-DBC39A685BDA}" type="presParOf" srcId="{06D751D3-DB81-3643-949B-DB3C258A8999}" destId="{E5C3BC81-DF50-1B4D-9731-CA9D1CD1993C}" srcOrd="1" destOrd="0" presId="urn:microsoft.com/office/officeart/2005/8/layout/list1"/>
    <dgm:cxn modelId="{FC2583E4-E622-C542-B6C2-2AB8763B08CF}" type="presParOf" srcId="{A036C2EB-8C67-5448-A9C5-DF3D3B6C8C4A}" destId="{65EA3D88-E57C-2E4F-9DC0-A74C3DD76989}" srcOrd="13" destOrd="0" presId="urn:microsoft.com/office/officeart/2005/8/layout/list1"/>
    <dgm:cxn modelId="{153A5983-060B-CE4E-9C4E-C69F2B2D0D17}" type="presParOf" srcId="{A036C2EB-8C67-5448-A9C5-DF3D3B6C8C4A}" destId="{23F25917-2CE4-C741-9D68-86F69DE86296}" srcOrd="14" destOrd="0" presId="urn:microsoft.com/office/officeart/2005/8/layout/list1"/>
    <dgm:cxn modelId="{4120EB83-F359-8C4F-8B4D-97AA6F9E06AF}" type="presParOf" srcId="{A036C2EB-8C67-5448-A9C5-DF3D3B6C8C4A}" destId="{13CCFB60-2004-2644-8D62-C67F8D411B7A}" srcOrd="15" destOrd="0" presId="urn:microsoft.com/office/officeart/2005/8/layout/list1"/>
    <dgm:cxn modelId="{CA0711BB-70ED-DB47-BC3F-1718F6540B4C}" type="presParOf" srcId="{A036C2EB-8C67-5448-A9C5-DF3D3B6C8C4A}" destId="{71FF262A-8148-A040-B9F3-369DA517874D}" srcOrd="16" destOrd="0" presId="urn:microsoft.com/office/officeart/2005/8/layout/list1"/>
    <dgm:cxn modelId="{54465C58-46CA-CD43-9424-359A55C12514}" type="presParOf" srcId="{71FF262A-8148-A040-B9F3-369DA517874D}" destId="{F1857554-E299-E94D-899E-4C62C63F774D}" srcOrd="0" destOrd="0" presId="urn:microsoft.com/office/officeart/2005/8/layout/list1"/>
    <dgm:cxn modelId="{F686504A-E4B2-624D-B680-9715A8FFE6F1}" type="presParOf" srcId="{71FF262A-8148-A040-B9F3-369DA517874D}" destId="{E814FEE9-FDE6-A747-B2CD-461CA2562310}" srcOrd="1" destOrd="0" presId="urn:microsoft.com/office/officeart/2005/8/layout/list1"/>
    <dgm:cxn modelId="{30254FC2-1E98-7B48-BB31-D864B23C26B7}" type="presParOf" srcId="{A036C2EB-8C67-5448-A9C5-DF3D3B6C8C4A}" destId="{239A435B-5F52-3149-B5D8-882112EE41C3}" srcOrd="17" destOrd="0" presId="urn:microsoft.com/office/officeart/2005/8/layout/list1"/>
    <dgm:cxn modelId="{CBD71FB1-ACC9-E042-BBDC-34B910AADA43}" type="presParOf" srcId="{A036C2EB-8C67-5448-A9C5-DF3D3B6C8C4A}" destId="{0C9F97FD-6991-B442-A1CA-BC24CAEADB36}" srcOrd="18" destOrd="0" presId="urn:microsoft.com/office/officeart/2005/8/layout/list1"/>
    <dgm:cxn modelId="{E338DEA5-E613-224C-87EB-B6B2B5B47C32}" type="presParOf" srcId="{A036C2EB-8C67-5448-A9C5-DF3D3B6C8C4A}" destId="{DF839260-00E2-2C40-9CCF-CFA0560B5730}" srcOrd="19" destOrd="0" presId="urn:microsoft.com/office/officeart/2005/8/layout/list1"/>
    <dgm:cxn modelId="{1AA06C58-7661-6445-8540-300061EE2DA6}" type="presParOf" srcId="{A036C2EB-8C67-5448-A9C5-DF3D3B6C8C4A}" destId="{756FAE31-52D7-9C47-818B-B7D3E67EB92F}" srcOrd="20" destOrd="0" presId="urn:microsoft.com/office/officeart/2005/8/layout/list1"/>
    <dgm:cxn modelId="{6349634F-8A35-3C4B-99C1-501C4C4B62EB}" type="presParOf" srcId="{756FAE31-52D7-9C47-818B-B7D3E67EB92F}" destId="{0E729A99-5641-E14C-A433-E9040B84AD7A}" srcOrd="0" destOrd="0" presId="urn:microsoft.com/office/officeart/2005/8/layout/list1"/>
    <dgm:cxn modelId="{B44723FD-F965-0D49-8007-66BE42DA29C7}" type="presParOf" srcId="{756FAE31-52D7-9C47-818B-B7D3E67EB92F}" destId="{39F129B2-2F1C-164A-802E-4DA31B6584CD}" srcOrd="1" destOrd="0" presId="urn:microsoft.com/office/officeart/2005/8/layout/list1"/>
    <dgm:cxn modelId="{BE571028-1B1B-6544-9FA7-9CB6EDEAF917}" type="presParOf" srcId="{A036C2EB-8C67-5448-A9C5-DF3D3B6C8C4A}" destId="{323F4E80-2C43-C349-AAC0-B45136F71B67}" srcOrd="21" destOrd="0" presId="urn:microsoft.com/office/officeart/2005/8/layout/list1"/>
    <dgm:cxn modelId="{CFF6264D-8FCF-A24C-A67E-FCCFDD8A6780}" type="presParOf" srcId="{A036C2EB-8C67-5448-A9C5-DF3D3B6C8C4A}" destId="{118C3BB4-5E05-0040-9B0D-D0680A9B5008}"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EE999901-D41D-A948-9479-169F381F4A80}" type="presOf" srcId="{52779072-611B-4AD7-90A1-CECBFBEE7569}" destId="{6E97DCC3-A352-3D4C-B319-2DB399DC22D7}" srcOrd="0" destOrd="0" presId="urn:microsoft.com/office/officeart/2005/8/layout/vList2"/>
    <dgm:cxn modelId="{3900FF02-73E4-40E0-9288-741956DAA2A1}" srcId="{531AC3BE-1FC4-4BC9-B577-872AE84E53C9}" destId="{E25A2B07-FE36-4FEE-A249-886151278CBF}" srcOrd="2" destOrd="0" parTransId="{D814D867-46EF-4C09-98AF-282A8D5AE76B}" sibTransId="{131A65FB-BB7F-4508-B291-9AF0C786A079}"/>
    <dgm:cxn modelId="{0A872316-8AD6-48A6-8CC5-B7CEA57B7D4B}" srcId="{531AC3BE-1FC4-4BC9-B577-872AE84E53C9}" destId="{9D7B8FA2-6291-4C83-BB6E-1928212F24F4}" srcOrd="5" destOrd="0" parTransId="{185E811C-F2CF-4437-9C59-12FFCF5E4DFA}" sibTransId="{50364B83-FBF9-456C-90B8-6EAFF12EFBDF}"/>
    <dgm:cxn modelId="{128B2932-1A85-9E46-A11D-2265D4F9EB8E}" type="presOf" srcId="{96E3F437-C1EF-480D-B7C9-A9983A3CBC67}" destId="{A0A6A9ED-0010-4949-BED0-62B16986761B}" srcOrd="0" destOrd="0" presId="urn:microsoft.com/office/officeart/2005/8/layout/vList2"/>
    <dgm:cxn modelId="{31E6E733-2A3D-9F4A-9CA0-A43C0622FC73}" type="presOf" srcId="{C2CA7593-5F63-45F2-9350-D72B1AD84D28}" destId="{A157A219-E4A2-654A-9CAD-685CE365A576}" srcOrd="0" destOrd="0" presId="urn:microsoft.com/office/officeart/2005/8/layout/vList2"/>
    <dgm:cxn modelId="{C8CE8851-247B-435C-ACEB-067E9B7AA33F}" srcId="{531AC3BE-1FC4-4BC9-B577-872AE84E53C9}" destId="{96E3F437-C1EF-480D-B7C9-A9983A3CBC67}" srcOrd="4" destOrd="0" parTransId="{A614CA90-3221-4054-B88F-60F1A68CA37E}" sibTransId="{DE465750-11BC-45B1-99BF-066E318FE401}"/>
    <dgm:cxn modelId="{36D6CF65-48C9-5C47-8BD1-1E3000A3A340}" type="presOf" srcId="{E25A2B07-FE36-4FEE-A249-886151278CBF}" destId="{EF28C0B4-F067-D844-B297-2D457302EFC9}"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9B7309B9-0274-1E4A-B86A-F520FE9920EC}" type="presOf" srcId="{3609573E-3680-4B23-8825-E7BC7B118882}" destId="{F60CCA1C-0CC1-B14C-B8AE-8A741E9BC5BA}" srcOrd="0" destOrd="0" presId="urn:microsoft.com/office/officeart/2005/8/layout/vList2"/>
    <dgm:cxn modelId="{758A49BB-2088-2E45-B967-8C0492DB19F2}" type="presOf" srcId="{9D7B8FA2-6291-4C83-BB6E-1928212F24F4}" destId="{18F45AB3-708E-674D-A647-B70223A0A959}"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39F9658B-28D6-CF43-9B04-36E6D6712AE1}" type="presParOf" srcId="{810A6375-5156-9F4E-8D25-D4FA8A039327}" destId="{F60CCA1C-0CC1-B14C-B8AE-8A741E9BC5BA}" srcOrd="0" destOrd="0" presId="urn:microsoft.com/office/officeart/2005/8/layout/vList2"/>
    <dgm:cxn modelId="{AF1865CB-7203-EA46-9486-310D0AA8C671}" type="presParOf" srcId="{810A6375-5156-9F4E-8D25-D4FA8A039327}" destId="{239880CC-BF47-DA49-B595-452375558A7B}" srcOrd="1" destOrd="0" presId="urn:microsoft.com/office/officeart/2005/8/layout/vList2"/>
    <dgm:cxn modelId="{6E1FD41C-6C1E-3D4B-A3DE-5A4D4CE57D46}" type="presParOf" srcId="{810A6375-5156-9F4E-8D25-D4FA8A039327}" destId="{A157A219-E4A2-654A-9CAD-685CE365A576}" srcOrd="2" destOrd="0" presId="urn:microsoft.com/office/officeart/2005/8/layout/vList2"/>
    <dgm:cxn modelId="{BD153809-B4CE-164A-A59A-A7D46C43E504}" type="presParOf" srcId="{810A6375-5156-9F4E-8D25-D4FA8A039327}" destId="{F10FB34B-02B9-FF4A-9344-DF0235C169A3}" srcOrd="3" destOrd="0" presId="urn:microsoft.com/office/officeart/2005/8/layout/vList2"/>
    <dgm:cxn modelId="{C3D2D548-606A-064F-8115-E199AD520B45}" type="presParOf" srcId="{810A6375-5156-9F4E-8D25-D4FA8A039327}" destId="{EF28C0B4-F067-D844-B297-2D457302EFC9}" srcOrd="4" destOrd="0" presId="urn:microsoft.com/office/officeart/2005/8/layout/vList2"/>
    <dgm:cxn modelId="{E3418270-A856-E44A-BD93-BF7B1D6F0648}" type="presParOf" srcId="{810A6375-5156-9F4E-8D25-D4FA8A039327}" destId="{64991616-0A12-9043-AAF8-BE0BA1CCE82A}" srcOrd="5" destOrd="0" presId="urn:microsoft.com/office/officeart/2005/8/layout/vList2"/>
    <dgm:cxn modelId="{C254CA39-9F15-8F40-87D6-53756DC2299D}" type="presParOf" srcId="{810A6375-5156-9F4E-8D25-D4FA8A039327}" destId="{6E97DCC3-A352-3D4C-B319-2DB399DC22D7}" srcOrd="6" destOrd="0" presId="urn:microsoft.com/office/officeart/2005/8/layout/vList2"/>
    <dgm:cxn modelId="{36089E20-2EC4-184D-83F1-B4F40976BC2D}" type="presParOf" srcId="{810A6375-5156-9F4E-8D25-D4FA8A039327}" destId="{66F28CAF-2819-C24C-9F5A-41729B320E3E}" srcOrd="7" destOrd="0" presId="urn:microsoft.com/office/officeart/2005/8/layout/vList2"/>
    <dgm:cxn modelId="{32E94BE2-8263-EB43-BB11-47C939C37AE2}" type="presParOf" srcId="{810A6375-5156-9F4E-8D25-D4FA8A039327}" destId="{A0A6A9ED-0010-4949-BED0-62B16986761B}" srcOrd="8" destOrd="0" presId="urn:microsoft.com/office/officeart/2005/8/layout/vList2"/>
    <dgm:cxn modelId="{ED8D3532-954F-7A41-A134-70D7521F75D9}" type="presParOf" srcId="{810A6375-5156-9F4E-8D25-D4FA8A039327}" destId="{DAA9EFC3-B434-2942-B295-61E6AB2AA199}" srcOrd="9" destOrd="0" presId="urn:microsoft.com/office/officeart/2005/8/layout/vList2"/>
    <dgm:cxn modelId="{CD9BFA1F-E46A-264E-A302-C5AE301972E2}"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2D181913-E4CC-6D45-92DA-D37244BC48FD}" type="presOf" srcId="{96E3F437-C1EF-480D-B7C9-A9983A3CBC67}" destId="{A0A6A9ED-0010-4949-BED0-62B16986761B}" srcOrd="0" destOrd="0" presId="urn:microsoft.com/office/officeart/2005/8/layout/vList2"/>
    <dgm:cxn modelId="{0A872316-8AD6-48A6-8CC5-B7CEA57B7D4B}" srcId="{531AC3BE-1FC4-4BC9-B577-872AE84E53C9}" destId="{9D7B8FA2-6291-4C83-BB6E-1928212F24F4}" srcOrd="5" destOrd="0" parTransId="{185E811C-F2CF-4437-9C59-12FFCF5E4DFA}" sibTransId="{50364B83-FBF9-456C-90B8-6EAFF12EFBDF}"/>
    <dgm:cxn modelId="{C8CE8851-247B-435C-ACEB-067E9B7AA33F}" srcId="{531AC3BE-1FC4-4BC9-B577-872AE84E53C9}" destId="{96E3F437-C1EF-480D-B7C9-A9983A3CBC67}" srcOrd="4" destOrd="0" parTransId="{A614CA90-3221-4054-B88F-60F1A68CA37E}" sibTransId="{DE465750-11BC-45B1-99BF-066E318FE401}"/>
    <dgm:cxn modelId="{8381C95B-37FE-6949-83AC-6CA39AF87925}" type="presOf" srcId="{E25A2B07-FE36-4FEE-A249-886151278CBF}" destId="{EF28C0B4-F067-D844-B297-2D457302EFC9}" srcOrd="0" destOrd="0" presId="urn:microsoft.com/office/officeart/2005/8/layout/vList2"/>
    <dgm:cxn modelId="{F38046A8-191A-564A-8F2C-FF04E2F3EFA2}" type="presOf" srcId="{3609573E-3680-4B23-8825-E7BC7B118882}" destId="{F60CCA1C-0CC1-B14C-B8AE-8A741E9BC5BA}"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D2227FAA-4B7D-4F4D-992A-8D37A9F8C5B2}" type="presOf" srcId="{52779072-611B-4AD7-90A1-CECBFBEE7569}" destId="{6E97DCC3-A352-3D4C-B319-2DB399DC22D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DA563CBD-789C-9C47-B96D-D9D044D33B36}" type="presOf" srcId="{C2CA7593-5F63-45F2-9350-D72B1AD84D28}" destId="{A157A219-E4A2-654A-9CAD-685CE365A576}"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56265CF7-7AC3-2B46-9E72-774D90020556}" type="presOf" srcId="{9D7B8FA2-6291-4C83-BB6E-1928212F24F4}" destId="{18F45AB3-708E-674D-A647-B70223A0A959}" srcOrd="0" destOrd="0" presId="urn:microsoft.com/office/officeart/2005/8/layout/vList2"/>
    <dgm:cxn modelId="{D82E99AF-DDCB-6243-B35D-B902B69508BA}" type="presParOf" srcId="{810A6375-5156-9F4E-8D25-D4FA8A039327}" destId="{F60CCA1C-0CC1-B14C-B8AE-8A741E9BC5BA}" srcOrd="0" destOrd="0" presId="urn:microsoft.com/office/officeart/2005/8/layout/vList2"/>
    <dgm:cxn modelId="{85E9BDA5-B30A-7244-8415-E0445800D663}" type="presParOf" srcId="{810A6375-5156-9F4E-8D25-D4FA8A039327}" destId="{239880CC-BF47-DA49-B595-452375558A7B}" srcOrd="1" destOrd="0" presId="urn:microsoft.com/office/officeart/2005/8/layout/vList2"/>
    <dgm:cxn modelId="{37017228-81E0-B24B-BF63-B6A2CDFB2F24}" type="presParOf" srcId="{810A6375-5156-9F4E-8D25-D4FA8A039327}" destId="{A157A219-E4A2-654A-9CAD-685CE365A576}" srcOrd="2" destOrd="0" presId="urn:microsoft.com/office/officeart/2005/8/layout/vList2"/>
    <dgm:cxn modelId="{D853C307-A5DF-1146-85F6-5F81EB473CF9}" type="presParOf" srcId="{810A6375-5156-9F4E-8D25-D4FA8A039327}" destId="{F10FB34B-02B9-FF4A-9344-DF0235C169A3}" srcOrd="3" destOrd="0" presId="urn:microsoft.com/office/officeart/2005/8/layout/vList2"/>
    <dgm:cxn modelId="{133F32D8-A0DC-8842-9F2A-6534726BFFD0}" type="presParOf" srcId="{810A6375-5156-9F4E-8D25-D4FA8A039327}" destId="{EF28C0B4-F067-D844-B297-2D457302EFC9}" srcOrd="4" destOrd="0" presId="urn:microsoft.com/office/officeart/2005/8/layout/vList2"/>
    <dgm:cxn modelId="{9DCA023C-67BA-004E-B8AC-F8F7D3DD987C}" type="presParOf" srcId="{810A6375-5156-9F4E-8D25-D4FA8A039327}" destId="{64991616-0A12-9043-AAF8-BE0BA1CCE82A}" srcOrd="5" destOrd="0" presId="urn:microsoft.com/office/officeart/2005/8/layout/vList2"/>
    <dgm:cxn modelId="{F16F7033-3816-FD41-8D25-89FE2B865C14}" type="presParOf" srcId="{810A6375-5156-9F4E-8D25-D4FA8A039327}" destId="{6E97DCC3-A352-3D4C-B319-2DB399DC22D7}" srcOrd="6" destOrd="0" presId="urn:microsoft.com/office/officeart/2005/8/layout/vList2"/>
    <dgm:cxn modelId="{AF34F6BC-B3A5-C040-A513-035DBF758EEF}" type="presParOf" srcId="{810A6375-5156-9F4E-8D25-D4FA8A039327}" destId="{66F28CAF-2819-C24C-9F5A-41729B320E3E}" srcOrd="7" destOrd="0" presId="urn:microsoft.com/office/officeart/2005/8/layout/vList2"/>
    <dgm:cxn modelId="{75F1CA8B-A416-1E4F-BCBB-8BA02D471DF8}" type="presParOf" srcId="{810A6375-5156-9F4E-8D25-D4FA8A039327}" destId="{A0A6A9ED-0010-4949-BED0-62B16986761B}" srcOrd="8" destOrd="0" presId="urn:microsoft.com/office/officeart/2005/8/layout/vList2"/>
    <dgm:cxn modelId="{8145AB83-A655-C242-A28A-786B2832E348}" type="presParOf" srcId="{810A6375-5156-9F4E-8D25-D4FA8A039327}" destId="{DAA9EFC3-B434-2942-B295-61E6AB2AA199}" srcOrd="9" destOrd="0" presId="urn:microsoft.com/office/officeart/2005/8/layout/vList2"/>
    <dgm:cxn modelId="{1FA478BF-4C1D-7A45-B037-52E21A1E7DB5}"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dirty="0"/>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2D181913-E4CC-6D45-92DA-D37244BC48FD}" type="presOf" srcId="{96E3F437-C1EF-480D-B7C9-A9983A3CBC67}" destId="{A0A6A9ED-0010-4949-BED0-62B16986761B}" srcOrd="0" destOrd="0" presId="urn:microsoft.com/office/officeart/2005/8/layout/vList2"/>
    <dgm:cxn modelId="{0A872316-8AD6-48A6-8CC5-B7CEA57B7D4B}" srcId="{531AC3BE-1FC4-4BC9-B577-872AE84E53C9}" destId="{9D7B8FA2-6291-4C83-BB6E-1928212F24F4}" srcOrd="5" destOrd="0" parTransId="{185E811C-F2CF-4437-9C59-12FFCF5E4DFA}" sibTransId="{50364B83-FBF9-456C-90B8-6EAFF12EFBDF}"/>
    <dgm:cxn modelId="{C8CE8851-247B-435C-ACEB-067E9B7AA33F}" srcId="{531AC3BE-1FC4-4BC9-B577-872AE84E53C9}" destId="{96E3F437-C1EF-480D-B7C9-A9983A3CBC67}" srcOrd="4" destOrd="0" parTransId="{A614CA90-3221-4054-B88F-60F1A68CA37E}" sibTransId="{DE465750-11BC-45B1-99BF-066E318FE401}"/>
    <dgm:cxn modelId="{8381C95B-37FE-6949-83AC-6CA39AF87925}" type="presOf" srcId="{E25A2B07-FE36-4FEE-A249-886151278CBF}" destId="{EF28C0B4-F067-D844-B297-2D457302EFC9}" srcOrd="0" destOrd="0" presId="urn:microsoft.com/office/officeart/2005/8/layout/vList2"/>
    <dgm:cxn modelId="{F38046A8-191A-564A-8F2C-FF04E2F3EFA2}" type="presOf" srcId="{3609573E-3680-4B23-8825-E7BC7B118882}" destId="{F60CCA1C-0CC1-B14C-B8AE-8A741E9BC5BA}"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D2227FAA-4B7D-4F4D-992A-8D37A9F8C5B2}" type="presOf" srcId="{52779072-611B-4AD7-90A1-CECBFBEE7569}" destId="{6E97DCC3-A352-3D4C-B319-2DB399DC22D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DA563CBD-789C-9C47-B96D-D9D044D33B36}" type="presOf" srcId="{C2CA7593-5F63-45F2-9350-D72B1AD84D28}" destId="{A157A219-E4A2-654A-9CAD-685CE365A576}"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56265CF7-7AC3-2B46-9E72-774D90020556}" type="presOf" srcId="{9D7B8FA2-6291-4C83-BB6E-1928212F24F4}" destId="{18F45AB3-708E-674D-A647-B70223A0A959}" srcOrd="0" destOrd="0" presId="urn:microsoft.com/office/officeart/2005/8/layout/vList2"/>
    <dgm:cxn modelId="{D82E99AF-DDCB-6243-B35D-B902B69508BA}" type="presParOf" srcId="{810A6375-5156-9F4E-8D25-D4FA8A039327}" destId="{F60CCA1C-0CC1-B14C-B8AE-8A741E9BC5BA}" srcOrd="0" destOrd="0" presId="urn:microsoft.com/office/officeart/2005/8/layout/vList2"/>
    <dgm:cxn modelId="{85E9BDA5-B30A-7244-8415-E0445800D663}" type="presParOf" srcId="{810A6375-5156-9F4E-8D25-D4FA8A039327}" destId="{239880CC-BF47-DA49-B595-452375558A7B}" srcOrd="1" destOrd="0" presId="urn:microsoft.com/office/officeart/2005/8/layout/vList2"/>
    <dgm:cxn modelId="{37017228-81E0-B24B-BF63-B6A2CDFB2F24}" type="presParOf" srcId="{810A6375-5156-9F4E-8D25-D4FA8A039327}" destId="{A157A219-E4A2-654A-9CAD-685CE365A576}" srcOrd="2" destOrd="0" presId="urn:microsoft.com/office/officeart/2005/8/layout/vList2"/>
    <dgm:cxn modelId="{D853C307-A5DF-1146-85F6-5F81EB473CF9}" type="presParOf" srcId="{810A6375-5156-9F4E-8D25-D4FA8A039327}" destId="{F10FB34B-02B9-FF4A-9344-DF0235C169A3}" srcOrd="3" destOrd="0" presId="urn:microsoft.com/office/officeart/2005/8/layout/vList2"/>
    <dgm:cxn modelId="{133F32D8-A0DC-8842-9F2A-6534726BFFD0}" type="presParOf" srcId="{810A6375-5156-9F4E-8D25-D4FA8A039327}" destId="{EF28C0B4-F067-D844-B297-2D457302EFC9}" srcOrd="4" destOrd="0" presId="urn:microsoft.com/office/officeart/2005/8/layout/vList2"/>
    <dgm:cxn modelId="{9DCA023C-67BA-004E-B8AC-F8F7D3DD987C}" type="presParOf" srcId="{810A6375-5156-9F4E-8D25-D4FA8A039327}" destId="{64991616-0A12-9043-AAF8-BE0BA1CCE82A}" srcOrd="5" destOrd="0" presId="urn:microsoft.com/office/officeart/2005/8/layout/vList2"/>
    <dgm:cxn modelId="{F16F7033-3816-FD41-8D25-89FE2B865C14}" type="presParOf" srcId="{810A6375-5156-9F4E-8D25-D4FA8A039327}" destId="{6E97DCC3-A352-3D4C-B319-2DB399DC22D7}" srcOrd="6" destOrd="0" presId="urn:microsoft.com/office/officeart/2005/8/layout/vList2"/>
    <dgm:cxn modelId="{AF34F6BC-B3A5-C040-A513-035DBF758EEF}" type="presParOf" srcId="{810A6375-5156-9F4E-8D25-D4FA8A039327}" destId="{66F28CAF-2819-C24C-9F5A-41729B320E3E}" srcOrd="7" destOrd="0" presId="urn:microsoft.com/office/officeart/2005/8/layout/vList2"/>
    <dgm:cxn modelId="{75F1CA8B-A416-1E4F-BCBB-8BA02D471DF8}" type="presParOf" srcId="{810A6375-5156-9F4E-8D25-D4FA8A039327}" destId="{A0A6A9ED-0010-4949-BED0-62B16986761B}" srcOrd="8" destOrd="0" presId="urn:microsoft.com/office/officeart/2005/8/layout/vList2"/>
    <dgm:cxn modelId="{8145AB83-A655-C242-A28A-786B2832E348}" type="presParOf" srcId="{810A6375-5156-9F4E-8D25-D4FA8A039327}" destId="{DAA9EFC3-B434-2942-B295-61E6AB2AA199}" srcOrd="9" destOrd="0" presId="urn:microsoft.com/office/officeart/2005/8/layout/vList2"/>
    <dgm:cxn modelId="{1FA478BF-4C1D-7A45-B037-52E21A1E7DB5}"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dirty="0"/>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2D181913-E4CC-6D45-92DA-D37244BC48FD}" type="presOf" srcId="{96E3F437-C1EF-480D-B7C9-A9983A3CBC67}" destId="{A0A6A9ED-0010-4949-BED0-62B16986761B}" srcOrd="0" destOrd="0" presId="urn:microsoft.com/office/officeart/2005/8/layout/vList2"/>
    <dgm:cxn modelId="{0A872316-8AD6-48A6-8CC5-B7CEA57B7D4B}" srcId="{531AC3BE-1FC4-4BC9-B577-872AE84E53C9}" destId="{9D7B8FA2-6291-4C83-BB6E-1928212F24F4}" srcOrd="5" destOrd="0" parTransId="{185E811C-F2CF-4437-9C59-12FFCF5E4DFA}" sibTransId="{50364B83-FBF9-456C-90B8-6EAFF12EFBDF}"/>
    <dgm:cxn modelId="{C8CE8851-247B-435C-ACEB-067E9B7AA33F}" srcId="{531AC3BE-1FC4-4BC9-B577-872AE84E53C9}" destId="{96E3F437-C1EF-480D-B7C9-A9983A3CBC67}" srcOrd="4" destOrd="0" parTransId="{A614CA90-3221-4054-B88F-60F1A68CA37E}" sibTransId="{DE465750-11BC-45B1-99BF-066E318FE401}"/>
    <dgm:cxn modelId="{8381C95B-37FE-6949-83AC-6CA39AF87925}" type="presOf" srcId="{E25A2B07-FE36-4FEE-A249-886151278CBF}" destId="{EF28C0B4-F067-D844-B297-2D457302EFC9}" srcOrd="0" destOrd="0" presId="urn:microsoft.com/office/officeart/2005/8/layout/vList2"/>
    <dgm:cxn modelId="{F38046A8-191A-564A-8F2C-FF04E2F3EFA2}" type="presOf" srcId="{3609573E-3680-4B23-8825-E7BC7B118882}" destId="{F60CCA1C-0CC1-B14C-B8AE-8A741E9BC5BA}"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D2227FAA-4B7D-4F4D-992A-8D37A9F8C5B2}" type="presOf" srcId="{52779072-611B-4AD7-90A1-CECBFBEE7569}" destId="{6E97DCC3-A352-3D4C-B319-2DB399DC22D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DA563CBD-789C-9C47-B96D-D9D044D33B36}" type="presOf" srcId="{C2CA7593-5F63-45F2-9350-D72B1AD84D28}" destId="{A157A219-E4A2-654A-9CAD-685CE365A576}"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56265CF7-7AC3-2B46-9E72-774D90020556}" type="presOf" srcId="{9D7B8FA2-6291-4C83-BB6E-1928212F24F4}" destId="{18F45AB3-708E-674D-A647-B70223A0A959}" srcOrd="0" destOrd="0" presId="urn:microsoft.com/office/officeart/2005/8/layout/vList2"/>
    <dgm:cxn modelId="{D82E99AF-DDCB-6243-B35D-B902B69508BA}" type="presParOf" srcId="{810A6375-5156-9F4E-8D25-D4FA8A039327}" destId="{F60CCA1C-0CC1-B14C-B8AE-8A741E9BC5BA}" srcOrd="0" destOrd="0" presId="urn:microsoft.com/office/officeart/2005/8/layout/vList2"/>
    <dgm:cxn modelId="{85E9BDA5-B30A-7244-8415-E0445800D663}" type="presParOf" srcId="{810A6375-5156-9F4E-8D25-D4FA8A039327}" destId="{239880CC-BF47-DA49-B595-452375558A7B}" srcOrd="1" destOrd="0" presId="urn:microsoft.com/office/officeart/2005/8/layout/vList2"/>
    <dgm:cxn modelId="{37017228-81E0-B24B-BF63-B6A2CDFB2F24}" type="presParOf" srcId="{810A6375-5156-9F4E-8D25-D4FA8A039327}" destId="{A157A219-E4A2-654A-9CAD-685CE365A576}" srcOrd="2" destOrd="0" presId="urn:microsoft.com/office/officeart/2005/8/layout/vList2"/>
    <dgm:cxn modelId="{D853C307-A5DF-1146-85F6-5F81EB473CF9}" type="presParOf" srcId="{810A6375-5156-9F4E-8D25-D4FA8A039327}" destId="{F10FB34B-02B9-FF4A-9344-DF0235C169A3}" srcOrd="3" destOrd="0" presId="urn:microsoft.com/office/officeart/2005/8/layout/vList2"/>
    <dgm:cxn modelId="{133F32D8-A0DC-8842-9F2A-6534726BFFD0}" type="presParOf" srcId="{810A6375-5156-9F4E-8D25-D4FA8A039327}" destId="{EF28C0B4-F067-D844-B297-2D457302EFC9}" srcOrd="4" destOrd="0" presId="urn:microsoft.com/office/officeart/2005/8/layout/vList2"/>
    <dgm:cxn modelId="{9DCA023C-67BA-004E-B8AC-F8F7D3DD987C}" type="presParOf" srcId="{810A6375-5156-9F4E-8D25-D4FA8A039327}" destId="{64991616-0A12-9043-AAF8-BE0BA1CCE82A}" srcOrd="5" destOrd="0" presId="urn:microsoft.com/office/officeart/2005/8/layout/vList2"/>
    <dgm:cxn modelId="{F16F7033-3816-FD41-8D25-89FE2B865C14}" type="presParOf" srcId="{810A6375-5156-9F4E-8D25-D4FA8A039327}" destId="{6E97DCC3-A352-3D4C-B319-2DB399DC22D7}" srcOrd="6" destOrd="0" presId="urn:microsoft.com/office/officeart/2005/8/layout/vList2"/>
    <dgm:cxn modelId="{AF34F6BC-B3A5-C040-A513-035DBF758EEF}" type="presParOf" srcId="{810A6375-5156-9F4E-8D25-D4FA8A039327}" destId="{66F28CAF-2819-C24C-9F5A-41729B320E3E}" srcOrd="7" destOrd="0" presId="urn:microsoft.com/office/officeart/2005/8/layout/vList2"/>
    <dgm:cxn modelId="{75F1CA8B-A416-1E4F-BCBB-8BA02D471DF8}" type="presParOf" srcId="{810A6375-5156-9F4E-8D25-D4FA8A039327}" destId="{A0A6A9ED-0010-4949-BED0-62B16986761B}" srcOrd="8" destOrd="0" presId="urn:microsoft.com/office/officeart/2005/8/layout/vList2"/>
    <dgm:cxn modelId="{8145AB83-A655-C242-A28A-786B2832E348}" type="presParOf" srcId="{810A6375-5156-9F4E-8D25-D4FA8A039327}" destId="{DAA9EFC3-B434-2942-B295-61E6AB2AA199}" srcOrd="9" destOrd="0" presId="urn:microsoft.com/office/officeart/2005/8/layout/vList2"/>
    <dgm:cxn modelId="{1FA478BF-4C1D-7A45-B037-52E21A1E7DB5}"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dirty="0"/>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2D181913-E4CC-6D45-92DA-D37244BC48FD}" type="presOf" srcId="{96E3F437-C1EF-480D-B7C9-A9983A3CBC67}" destId="{A0A6A9ED-0010-4949-BED0-62B16986761B}" srcOrd="0" destOrd="0" presId="urn:microsoft.com/office/officeart/2005/8/layout/vList2"/>
    <dgm:cxn modelId="{0A872316-8AD6-48A6-8CC5-B7CEA57B7D4B}" srcId="{531AC3BE-1FC4-4BC9-B577-872AE84E53C9}" destId="{9D7B8FA2-6291-4C83-BB6E-1928212F24F4}" srcOrd="5" destOrd="0" parTransId="{185E811C-F2CF-4437-9C59-12FFCF5E4DFA}" sibTransId="{50364B83-FBF9-456C-90B8-6EAFF12EFBDF}"/>
    <dgm:cxn modelId="{C8CE8851-247B-435C-ACEB-067E9B7AA33F}" srcId="{531AC3BE-1FC4-4BC9-B577-872AE84E53C9}" destId="{96E3F437-C1EF-480D-B7C9-A9983A3CBC67}" srcOrd="4" destOrd="0" parTransId="{A614CA90-3221-4054-B88F-60F1A68CA37E}" sibTransId="{DE465750-11BC-45B1-99BF-066E318FE401}"/>
    <dgm:cxn modelId="{8381C95B-37FE-6949-83AC-6CA39AF87925}" type="presOf" srcId="{E25A2B07-FE36-4FEE-A249-886151278CBF}" destId="{EF28C0B4-F067-D844-B297-2D457302EFC9}" srcOrd="0" destOrd="0" presId="urn:microsoft.com/office/officeart/2005/8/layout/vList2"/>
    <dgm:cxn modelId="{F38046A8-191A-564A-8F2C-FF04E2F3EFA2}" type="presOf" srcId="{3609573E-3680-4B23-8825-E7BC7B118882}" destId="{F60CCA1C-0CC1-B14C-B8AE-8A741E9BC5BA}"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D2227FAA-4B7D-4F4D-992A-8D37A9F8C5B2}" type="presOf" srcId="{52779072-611B-4AD7-90A1-CECBFBEE7569}" destId="{6E97DCC3-A352-3D4C-B319-2DB399DC22D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DA563CBD-789C-9C47-B96D-D9D044D33B36}" type="presOf" srcId="{C2CA7593-5F63-45F2-9350-D72B1AD84D28}" destId="{A157A219-E4A2-654A-9CAD-685CE365A576}"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56265CF7-7AC3-2B46-9E72-774D90020556}" type="presOf" srcId="{9D7B8FA2-6291-4C83-BB6E-1928212F24F4}" destId="{18F45AB3-708E-674D-A647-B70223A0A959}" srcOrd="0" destOrd="0" presId="urn:microsoft.com/office/officeart/2005/8/layout/vList2"/>
    <dgm:cxn modelId="{D82E99AF-DDCB-6243-B35D-B902B69508BA}" type="presParOf" srcId="{810A6375-5156-9F4E-8D25-D4FA8A039327}" destId="{F60CCA1C-0CC1-B14C-B8AE-8A741E9BC5BA}" srcOrd="0" destOrd="0" presId="urn:microsoft.com/office/officeart/2005/8/layout/vList2"/>
    <dgm:cxn modelId="{85E9BDA5-B30A-7244-8415-E0445800D663}" type="presParOf" srcId="{810A6375-5156-9F4E-8D25-D4FA8A039327}" destId="{239880CC-BF47-DA49-B595-452375558A7B}" srcOrd="1" destOrd="0" presId="urn:microsoft.com/office/officeart/2005/8/layout/vList2"/>
    <dgm:cxn modelId="{37017228-81E0-B24B-BF63-B6A2CDFB2F24}" type="presParOf" srcId="{810A6375-5156-9F4E-8D25-D4FA8A039327}" destId="{A157A219-E4A2-654A-9CAD-685CE365A576}" srcOrd="2" destOrd="0" presId="urn:microsoft.com/office/officeart/2005/8/layout/vList2"/>
    <dgm:cxn modelId="{D853C307-A5DF-1146-85F6-5F81EB473CF9}" type="presParOf" srcId="{810A6375-5156-9F4E-8D25-D4FA8A039327}" destId="{F10FB34B-02B9-FF4A-9344-DF0235C169A3}" srcOrd="3" destOrd="0" presId="urn:microsoft.com/office/officeart/2005/8/layout/vList2"/>
    <dgm:cxn modelId="{133F32D8-A0DC-8842-9F2A-6534726BFFD0}" type="presParOf" srcId="{810A6375-5156-9F4E-8D25-D4FA8A039327}" destId="{EF28C0B4-F067-D844-B297-2D457302EFC9}" srcOrd="4" destOrd="0" presId="urn:microsoft.com/office/officeart/2005/8/layout/vList2"/>
    <dgm:cxn modelId="{9DCA023C-67BA-004E-B8AC-F8F7D3DD987C}" type="presParOf" srcId="{810A6375-5156-9F4E-8D25-D4FA8A039327}" destId="{64991616-0A12-9043-AAF8-BE0BA1CCE82A}" srcOrd="5" destOrd="0" presId="urn:microsoft.com/office/officeart/2005/8/layout/vList2"/>
    <dgm:cxn modelId="{F16F7033-3816-FD41-8D25-89FE2B865C14}" type="presParOf" srcId="{810A6375-5156-9F4E-8D25-D4FA8A039327}" destId="{6E97DCC3-A352-3D4C-B319-2DB399DC22D7}" srcOrd="6" destOrd="0" presId="urn:microsoft.com/office/officeart/2005/8/layout/vList2"/>
    <dgm:cxn modelId="{AF34F6BC-B3A5-C040-A513-035DBF758EEF}" type="presParOf" srcId="{810A6375-5156-9F4E-8D25-D4FA8A039327}" destId="{66F28CAF-2819-C24C-9F5A-41729B320E3E}" srcOrd="7" destOrd="0" presId="urn:microsoft.com/office/officeart/2005/8/layout/vList2"/>
    <dgm:cxn modelId="{75F1CA8B-A416-1E4F-BCBB-8BA02D471DF8}" type="presParOf" srcId="{810A6375-5156-9F4E-8D25-D4FA8A039327}" destId="{A0A6A9ED-0010-4949-BED0-62B16986761B}" srcOrd="8" destOrd="0" presId="urn:microsoft.com/office/officeart/2005/8/layout/vList2"/>
    <dgm:cxn modelId="{8145AB83-A655-C242-A28A-786B2832E348}" type="presParOf" srcId="{810A6375-5156-9F4E-8D25-D4FA8A039327}" destId="{DAA9EFC3-B434-2942-B295-61E6AB2AA199}" srcOrd="9" destOrd="0" presId="urn:microsoft.com/office/officeart/2005/8/layout/vList2"/>
    <dgm:cxn modelId="{1FA478BF-4C1D-7A45-B037-52E21A1E7DB5}"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1AC3BE-1FC4-4BC9-B577-872AE84E53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C2CA7593-5F63-45F2-9350-D72B1AD84D28}">
      <dgm:prSet/>
      <dgm:spPr/>
      <dgm:t>
        <a:bodyPr/>
        <a:lstStyle/>
        <a:p>
          <a:r>
            <a:rPr lang="en-US"/>
            <a:t>Principles of Probability</a:t>
          </a:r>
        </a:p>
      </dgm:t>
    </dgm:pt>
    <dgm:pt modelId="{2B858CAF-49E6-4086-8C8C-95A0802F54A9}" type="parTrans" cxnId="{C2D945AB-76A1-4E02-A76B-D310D59694E8}">
      <dgm:prSet/>
      <dgm:spPr/>
      <dgm:t>
        <a:bodyPr/>
        <a:lstStyle/>
        <a:p>
          <a:endParaRPr lang="en-US"/>
        </a:p>
      </dgm:t>
    </dgm:pt>
    <dgm:pt modelId="{831FE722-B77B-48C2-88B7-7155CDCF61E9}" type="sibTrans" cxnId="{C2D945AB-76A1-4E02-A76B-D310D59694E8}">
      <dgm:prSet/>
      <dgm:spPr/>
      <dgm:t>
        <a:bodyPr/>
        <a:lstStyle/>
        <a:p>
          <a:endParaRPr lang="en-US"/>
        </a:p>
      </dgm:t>
    </dgm:pt>
    <dgm:pt modelId="{52779072-611B-4AD7-90A1-CECBFBEE7569}">
      <dgm:prSet/>
      <dgm:spPr/>
      <dgm:t>
        <a:bodyPr/>
        <a:lstStyle/>
        <a:p>
          <a:r>
            <a:rPr lang="en-US" dirty="0"/>
            <a:t>The Bayes Factor</a:t>
          </a:r>
        </a:p>
      </dgm:t>
    </dgm:pt>
    <dgm:pt modelId="{8097152F-CD9C-44BC-B314-D82306FC83F0}" type="parTrans" cxnId="{AE2F0FC7-2082-432E-AE05-CA396F65EACA}">
      <dgm:prSet/>
      <dgm:spPr/>
      <dgm:t>
        <a:bodyPr/>
        <a:lstStyle/>
        <a:p>
          <a:endParaRPr lang="en-US"/>
        </a:p>
      </dgm:t>
    </dgm:pt>
    <dgm:pt modelId="{58A71696-31AE-4636-A43F-588BFF87F1E2}" type="sibTrans" cxnId="{AE2F0FC7-2082-432E-AE05-CA396F65EACA}">
      <dgm:prSet/>
      <dgm:spPr/>
      <dgm:t>
        <a:bodyPr/>
        <a:lstStyle/>
        <a:p>
          <a:endParaRPr lang="en-US"/>
        </a:p>
      </dgm:t>
    </dgm:pt>
    <dgm:pt modelId="{E25A2B07-FE36-4FEE-A249-886151278CBF}">
      <dgm:prSet/>
      <dgm:spPr/>
      <dgm:t>
        <a:bodyPr/>
        <a:lstStyle/>
        <a:p>
          <a:r>
            <a:rPr lang="en-US"/>
            <a:t>Setting Appropriate Priors</a:t>
          </a:r>
        </a:p>
      </dgm:t>
    </dgm:pt>
    <dgm:pt modelId="{D814D867-46EF-4C09-98AF-282A8D5AE76B}" type="parTrans" cxnId="{3900FF02-73E4-40E0-9288-741956DAA2A1}">
      <dgm:prSet/>
      <dgm:spPr/>
      <dgm:t>
        <a:bodyPr/>
        <a:lstStyle/>
        <a:p>
          <a:endParaRPr lang="en-US"/>
        </a:p>
      </dgm:t>
    </dgm:pt>
    <dgm:pt modelId="{131A65FB-BB7F-4508-B291-9AF0C786A079}" type="sibTrans" cxnId="{3900FF02-73E4-40E0-9288-741956DAA2A1}">
      <dgm:prSet/>
      <dgm:spPr/>
      <dgm:t>
        <a:bodyPr/>
        <a:lstStyle/>
        <a:p>
          <a:endParaRPr lang="en-US"/>
        </a:p>
      </dgm:t>
    </dgm:pt>
    <dgm:pt modelId="{96E3F437-C1EF-480D-B7C9-A9983A3CBC67}">
      <dgm:prSet/>
      <dgm:spPr/>
      <dgm:t>
        <a:bodyPr/>
        <a:lstStyle/>
        <a:p>
          <a:r>
            <a:rPr lang="en-US" dirty="0"/>
            <a:t>BRMs &amp; Stan – The R Code</a:t>
          </a:r>
        </a:p>
      </dgm:t>
    </dgm:pt>
    <dgm:pt modelId="{A614CA90-3221-4054-B88F-60F1A68CA37E}" type="parTrans" cxnId="{C8CE8851-247B-435C-ACEB-067E9B7AA33F}">
      <dgm:prSet/>
      <dgm:spPr/>
      <dgm:t>
        <a:bodyPr/>
        <a:lstStyle/>
        <a:p>
          <a:endParaRPr lang="en-US"/>
        </a:p>
      </dgm:t>
    </dgm:pt>
    <dgm:pt modelId="{DE465750-11BC-45B1-99BF-066E318FE401}" type="sibTrans" cxnId="{C8CE8851-247B-435C-ACEB-067E9B7AA33F}">
      <dgm:prSet/>
      <dgm:spPr/>
      <dgm:t>
        <a:bodyPr/>
        <a:lstStyle/>
        <a:p>
          <a:endParaRPr lang="en-US"/>
        </a:p>
      </dgm:t>
    </dgm:pt>
    <dgm:pt modelId="{9D7B8FA2-6291-4C83-BB6E-1928212F24F4}">
      <dgm:prSet/>
      <dgm:spPr/>
      <dgm:t>
        <a:bodyPr/>
        <a:lstStyle/>
        <a:p>
          <a:r>
            <a:rPr lang="en-US"/>
            <a:t>Reporting Your Results</a:t>
          </a:r>
        </a:p>
      </dgm:t>
    </dgm:pt>
    <dgm:pt modelId="{185E811C-F2CF-4437-9C59-12FFCF5E4DFA}" type="parTrans" cxnId="{0A872316-8AD6-48A6-8CC5-B7CEA57B7D4B}">
      <dgm:prSet/>
      <dgm:spPr/>
      <dgm:t>
        <a:bodyPr/>
        <a:lstStyle/>
        <a:p>
          <a:endParaRPr lang="en-US"/>
        </a:p>
      </dgm:t>
    </dgm:pt>
    <dgm:pt modelId="{50364B83-FBF9-456C-90B8-6EAFF12EFBDF}" type="sibTrans" cxnId="{0A872316-8AD6-48A6-8CC5-B7CEA57B7D4B}">
      <dgm:prSet/>
      <dgm:spPr/>
      <dgm:t>
        <a:bodyPr/>
        <a:lstStyle/>
        <a:p>
          <a:endParaRPr lang="en-US"/>
        </a:p>
      </dgm:t>
    </dgm:pt>
    <dgm:pt modelId="{3609573E-3680-4B23-8825-E7BC7B118882}">
      <dgm:prSet/>
      <dgm:spPr/>
      <dgm:t>
        <a:bodyPr/>
        <a:lstStyle/>
        <a:p>
          <a:r>
            <a:rPr lang="en-US" dirty="0"/>
            <a:t>Why bother?</a:t>
          </a:r>
        </a:p>
      </dgm:t>
    </dgm:pt>
    <dgm:pt modelId="{A0664D7C-3963-485D-BB79-65514BA3F7B0}" type="sibTrans" cxnId="{D66BC1E9-B258-4D4C-AA75-59E7D43FABBC}">
      <dgm:prSet/>
      <dgm:spPr/>
      <dgm:t>
        <a:bodyPr/>
        <a:lstStyle/>
        <a:p>
          <a:endParaRPr lang="en-US"/>
        </a:p>
      </dgm:t>
    </dgm:pt>
    <dgm:pt modelId="{610DFB4E-ECE2-421D-971E-72DEE3A8A007}" type="parTrans" cxnId="{D66BC1E9-B258-4D4C-AA75-59E7D43FABBC}">
      <dgm:prSet/>
      <dgm:spPr/>
      <dgm:t>
        <a:bodyPr/>
        <a:lstStyle/>
        <a:p>
          <a:endParaRPr lang="en-US"/>
        </a:p>
      </dgm:t>
    </dgm:pt>
    <dgm:pt modelId="{810A6375-5156-9F4E-8D25-D4FA8A039327}" type="pres">
      <dgm:prSet presAssocID="{531AC3BE-1FC4-4BC9-B577-872AE84E53C9}" presName="linear" presStyleCnt="0">
        <dgm:presLayoutVars>
          <dgm:animLvl val="lvl"/>
          <dgm:resizeHandles val="exact"/>
        </dgm:presLayoutVars>
      </dgm:prSet>
      <dgm:spPr/>
    </dgm:pt>
    <dgm:pt modelId="{F60CCA1C-0CC1-B14C-B8AE-8A741E9BC5BA}" type="pres">
      <dgm:prSet presAssocID="{3609573E-3680-4B23-8825-E7BC7B118882}" presName="parentText" presStyleLbl="node1" presStyleIdx="0" presStyleCnt="6">
        <dgm:presLayoutVars>
          <dgm:chMax val="0"/>
          <dgm:bulletEnabled val="1"/>
        </dgm:presLayoutVars>
      </dgm:prSet>
      <dgm:spPr/>
    </dgm:pt>
    <dgm:pt modelId="{239880CC-BF47-DA49-B595-452375558A7B}" type="pres">
      <dgm:prSet presAssocID="{A0664D7C-3963-485D-BB79-65514BA3F7B0}" presName="spacer" presStyleCnt="0"/>
      <dgm:spPr/>
    </dgm:pt>
    <dgm:pt modelId="{A157A219-E4A2-654A-9CAD-685CE365A576}" type="pres">
      <dgm:prSet presAssocID="{C2CA7593-5F63-45F2-9350-D72B1AD84D28}" presName="parentText" presStyleLbl="node1" presStyleIdx="1" presStyleCnt="6">
        <dgm:presLayoutVars>
          <dgm:chMax val="0"/>
          <dgm:bulletEnabled val="1"/>
        </dgm:presLayoutVars>
      </dgm:prSet>
      <dgm:spPr/>
    </dgm:pt>
    <dgm:pt modelId="{F10FB34B-02B9-FF4A-9344-DF0235C169A3}" type="pres">
      <dgm:prSet presAssocID="{831FE722-B77B-48C2-88B7-7155CDCF61E9}" presName="spacer" presStyleCnt="0"/>
      <dgm:spPr/>
    </dgm:pt>
    <dgm:pt modelId="{EF28C0B4-F067-D844-B297-2D457302EFC9}" type="pres">
      <dgm:prSet presAssocID="{E25A2B07-FE36-4FEE-A249-886151278CBF}" presName="parentText" presStyleLbl="node1" presStyleIdx="2" presStyleCnt="6">
        <dgm:presLayoutVars>
          <dgm:chMax val="0"/>
          <dgm:bulletEnabled val="1"/>
        </dgm:presLayoutVars>
      </dgm:prSet>
      <dgm:spPr/>
    </dgm:pt>
    <dgm:pt modelId="{64991616-0A12-9043-AAF8-BE0BA1CCE82A}" type="pres">
      <dgm:prSet presAssocID="{131A65FB-BB7F-4508-B291-9AF0C786A079}" presName="spacer" presStyleCnt="0"/>
      <dgm:spPr/>
    </dgm:pt>
    <dgm:pt modelId="{6E97DCC3-A352-3D4C-B319-2DB399DC22D7}" type="pres">
      <dgm:prSet presAssocID="{52779072-611B-4AD7-90A1-CECBFBEE7569}" presName="parentText" presStyleLbl="node1" presStyleIdx="3" presStyleCnt="6">
        <dgm:presLayoutVars>
          <dgm:chMax val="0"/>
          <dgm:bulletEnabled val="1"/>
        </dgm:presLayoutVars>
      </dgm:prSet>
      <dgm:spPr/>
    </dgm:pt>
    <dgm:pt modelId="{66F28CAF-2819-C24C-9F5A-41729B320E3E}" type="pres">
      <dgm:prSet presAssocID="{58A71696-31AE-4636-A43F-588BFF87F1E2}" presName="spacer" presStyleCnt="0"/>
      <dgm:spPr/>
    </dgm:pt>
    <dgm:pt modelId="{A0A6A9ED-0010-4949-BED0-62B16986761B}" type="pres">
      <dgm:prSet presAssocID="{96E3F437-C1EF-480D-B7C9-A9983A3CBC67}" presName="parentText" presStyleLbl="node1" presStyleIdx="4" presStyleCnt="6">
        <dgm:presLayoutVars>
          <dgm:chMax val="0"/>
          <dgm:bulletEnabled val="1"/>
        </dgm:presLayoutVars>
      </dgm:prSet>
      <dgm:spPr/>
    </dgm:pt>
    <dgm:pt modelId="{DAA9EFC3-B434-2942-B295-61E6AB2AA199}" type="pres">
      <dgm:prSet presAssocID="{DE465750-11BC-45B1-99BF-066E318FE401}" presName="spacer" presStyleCnt="0"/>
      <dgm:spPr/>
    </dgm:pt>
    <dgm:pt modelId="{18F45AB3-708E-674D-A647-B70223A0A959}" type="pres">
      <dgm:prSet presAssocID="{9D7B8FA2-6291-4C83-BB6E-1928212F24F4}" presName="parentText" presStyleLbl="node1" presStyleIdx="5" presStyleCnt="6">
        <dgm:presLayoutVars>
          <dgm:chMax val="0"/>
          <dgm:bulletEnabled val="1"/>
        </dgm:presLayoutVars>
      </dgm:prSet>
      <dgm:spPr/>
    </dgm:pt>
  </dgm:ptLst>
  <dgm:cxnLst>
    <dgm:cxn modelId="{3900FF02-73E4-40E0-9288-741956DAA2A1}" srcId="{531AC3BE-1FC4-4BC9-B577-872AE84E53C9}" destId="{E25A2B07-FE36-4FEE-A249-886151278CBF}" srcOrd="2" destOrd="0" parTransId="{D814D867-46EF-4C09-98AF-282A8D5AE76B}" sibTransId="{131A65FB-BB7F-4508-B291-9AF0C786A079}"/>
    <dgm:cxn modelId="{2D181913-E4CC-6D45-92DA-D37244BC48FD}" type="presOf" srcId="{96E3F437-C1EF-480D-B7C9-A9983A3CBC67}" destId="{A0A6A9ED-0010-4949-BED0-62B16986761B}" srcOrd="0" destOrd="0" presId="urn:microsoft.com/office/officeart/2005/8/layout/vList2"/>
    <dgm:cxn modelId="{0A872316-8AD6-48A6-8CC5-B7CEA57B7D4B}" srcId="{531AC3BE-1FC4-4BC9-B577-872AE84E53C9}" destId="{9D7B8FA2-6291-4C83-BB6E-1928212F24F4}" srcOrd="5" destOrd="0" parTransId="{185E811C-F2CF-4437-9C59-12FFCF5E4DFA}" sibTransId="{50364B83-FBF9-456C-90B8-6EAFF12EFBDF}"/>
    <dgm:cxn modelId="{C8CE8851-247B-435C-ACEB-067E9B7AA33F}" srcId="{531AC3BE-1FC4-4BC9-B577-872AE84E53C9}" destId="{96E3F437-C1EF-480D-B7C9-A9983A3CBC67}" srcOrd="4" destOrd="0" parTransId="{A614CA90-3221-4054-B88F-60F1A68CA37E}" sibTransId="{DE465750-11BC-45B1-99BF-066E318FE401}"/>
    <dgm:cxn modelId="{8381C95B-37FE-6949-83AC-6CA39AF87925}" type="presOf" srcId="{E25A2B07-FE36-4FEE-A249-886151278CBF}" destId="{EF28C0B4-F067-D844-B297-2D457302EFC9}" srcOrd="0" destOrd="0" presId="urn:microsoft.com/office/officeart/2005/8/layout/vList2"/>
    <dgm:cxn modelId="{F38046A8-191A-564A-8F2C-FF04E2F3EFA2}" type="presOf" srcId="{3609573E-3680-4B23-8825-E7BC7B118882}" destId="{F60CCA1C-0CC1-B14C-B8AE-8A741E9BC5BA}" srcOrd="0" destOrd="0" presId="urn:microsoft.com/office/officeart/2005/8/layout/vList2"/>
    <dgm:cxn modelId="{22BC25AA-3393-4541-BFB5-C94EE162EF8C}" type="presOf" srcId="{531AC3BE-1FC4-4BC9-B577-872AE84E53C9}" destId="{810A6375-5156-9F4E-8D25-D4FA8A039327}" srcOrd="0" destOrd="0" presId="urn:microsoft.com/office/officeart/2005/8/layout/vList2"/>
    <dgm:cxn modelId="{D2227FAA-4B7D-4F4D-992A-8D37A9F8C5B2}" type="presOf" srcId="{52779072-611B-4AD7-90A1-CECBFBEE7569}" destId="{6E97DCC3-A352-3D4C-B319-2DB399DC22D7}" srcOrd="0" destOrd="0" presId="urn:microsoft.com/office/officeart/2005/8/layout/vList2"/>
    <dgm:cxn modelId="{C2D945AB-76A1-4E02-A76B-D310D59694E8}" srcId="{531AC3BE-1FC4-4BC9-B577-872AE84E53C9}" destId="{C2CA7593-5F63-45F2-9350-D72B1AD84D28}" srcOrd="1" destOrd="0" parTransId="{2B858CAF-49E6-4086-8C8C-95A0802F54A9}" sibTransId="{831FE722-B77B-48C2-88B7-7155CDCF61E9}"/>
    <dgm:cxn modelId="{DA563CBD-789C-9C47-B96D-D9D044D33B36}" type="presOf" srcId="{C2CA7593-5F63-45F2-9350-D72B1AD84D28}" destId="{A157A219-E4A2-654A-9CAD-685CE365A576}" srcOrd="0" destOrd="0" presId="urn:microsoft.com/office/officeart/2005/8/layout/vList2"/>
    <dgm:cxn modelId="{AE2F0FC7-2082-432E-AE05-CA396F65EACA}" srcId="{531AC3BE-1FC4-4BC9-B577-872AE84E53C9}" destId="{52779072-611B-4AD7-90A1-CECBFBEE7569}" srcOrd="3" destOrd="0" parTransId="{8097152F-CD9C-44BC-B314-D82306FC83F0}" sibTransId="{58A71696-31AE-4636-A43F-588BFF87F1E2}"/>
    <dgm:cxn modelId="{D66BC1E9-B258-4D4C-AA75-59E7D43FABBC}" srcId="{531AC3BE-1FC4-4BC9-B577-872AE84E53C9}" destId="{3609573E-3680-4B23-8825-E7BC7B118882}" srcOrd="0" destOrd="0" parTransId="{610DFB4E-ECE2-421D-971E-72DEE3A8A007}" sibTransId="{A0664D7C-3963-485D-BB79-65514BA3F7B0}"/>
    <dgm:cxn modelId="{56265CF7-7AC3-2B46-9E72-774D90020556}" type="presOf" srcId="{9D7B8FA2-6291-4C83-BB6E-1928212F24F4}" destId="{18F45AB3-708E-674D-A647-B70223A0A959}" srcOrd="0" destOrd="0" presId="urn:microsoft.com/office/officeart/2005/8/layout/vList2"/>
    <dgm:cxn modelId="{D82E99AF-DDCB-6243-B35D-B902B69508BA}" type="presParOf" srcId="{810A6375-5156-9F4E-8D25-D4FA8A039327}" destId="{F60CCA1C-0CC1-B14C-B8AE-8A741E9BC5BA}" srcOrd="0" destOrd="0" presId="urn:microsoft.com/office/officeart/2005/8/layout/vList2"/>
    <dgm:cxn modelId="{85E9BDA5-B30A-7244-8415-E0445800D663}" type="presParOf" srcId="{810A6375-5156-9F4E-8D25-D4FA8A039327}" destId="{239880CC-BF47-DA49-B595-452375558A7B}" srcOrd="1" destOrd="0" presId="urn:microsoft.com/office/officeart/2005/8/layout/vList2"/>
    <dgm:cxn modelId="{37017228-81E0-B24B-BF63-B6A2CDFB2F24}" type="presParOf" srcId="{810A6375-5156-9F4E-8D25-D4FA8A039327}" destId="{A157A219-E4A2-654A-9CAD-685CE365A576}" srcOrd="2" destOrd="0" presId="urn:microsoft.com/office/officeart/2005/8/layout/vList2"/>
    <dgm:cxn modelId="{D853C307-A5DF-1146-85F6-5F81EB473CF9}" type="presParOf" srcId="{810A6375-5156-9F4E-8D25-D4FA8A039327}" destId="{F10FB34B-02B9-FF4A-9344-DF0235C169A3}" srcOrd="3" destOrd="0" presId="urn:microsoft.com/office/officeart/2005/8/layout/vList2"/>
    <dgm:cxn modelId="{133F32D8-A0DC-8842-9F2A-6534726BFFD0}" type="presParOf" srcId="{810A6375-5156-9F4E-8D25-D4FA8A039327}" destId="{EF28C0B4-F067-D844-B297-2D457302EFC9}" srcOrd="4" destOrd="0" presId="urn:microsoft.com/office/officeart/2005/8/layout/vList2"/>
    <dgm:cxn modelId="{9DCA023C-67BA-004E-B8AC-F8F7D3DD987C}" type="presParOf" srcId="{810A6375-5156-9F4E-8D25-D4FA8A039327}" destId="{64991616-0A12-9043-AAF8-BE0BA1CCE82A}" srcOrd="5" destOrd="0" presId="urn:microsoft.com/office/officeart/2005/8/layout/vList2"/>
    <dgm:cxn modelId="{F16F7033-3816-FD41-8D25-89FE2B865C14}" type="presParOf" srcId="{810A6375-5156-9F4E-8D25-D4FA8A039327}" destId="{6E97DCC3-A352-3D4C-B319-2DB399DC22D7}" srcOrd="6" destOrd="0" presId="urn:microsoft.com/office/officeart/2005/8/layout/vList2"/>
    <dgm:cxn modelId="{AF34F6BC-B3A5-C040-A513-035DBF758EEF}" type="presParOf" srcId="{810A6375-5156-9F4E-8D25-D4FA8A039327}" destId="{66F28CAF-2819-C24C-9F5A-41729B320E3E}" srcOrd="7" destOrd="0" presId="urn:microsoft.com/office/officeart/2005/8/layout/vList2"/>
    <dgm:cxn modelId="{75F1CA8B-A416-1E4F-BCBB-8BA02D471DF8}" type="presParOf" srcId="{810A6375-5156-9F4E-8D25-D4FA8A039327}" destId="{A0A6A9ED-0010-4949-BED0-62B16986761B}" srcOrd="8" destOrd="0" presId="urn:microsoft.com/office/officeart/2005/8/layout/vList2"/>
    <dgm:cxn modelId="{8145AB83-A655-C242-A28A-786B2832E348}" type="presParOf" srcId="{810A6375-5156-9F4E-8D25-D4FA8A039327}" destId="{DAA9EFC3-B434-2942-B295-61E6AB2AA199}" srcOrd="9" destOrd="0" presId="urn:microsoft.com/office/officeart/2005/8/layout/vList2"/>
    <dgm:cxn modelId="{1FA478BF-4C1D-7A45-B037-52E21A1E7DB5}" type="presParOf" srcId="{810A6375-5156-9F4E-8D25-D4FA8A039327}" destId="{18F45AB3-708E-674D-A647-B70223A0A9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2C7C2-9E7F-164C-9CDE-76D39A80546A}">
      <dsp:nvSpPr>
        <dsp:cNvPr id="0" name=""/>
        <dsp:cNvSpPr/>
      </dsp:nvSpPr>
      <dsp:spPr>
        <a:xfrm>
          <a:off x="0" y="519357"/>
          <a:ext cx="4996207" cy="504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B471CAC-E6D0-3E47-9D73-6852185B0878}">
      <dsp:nvSpPr>
        <dsp:cNvPr id="0" name=""/>
        <dsp:cNvSpPr/>
      </dsp:nvSpPr>
      <dsp:spPr>
        <a:xfrm>
          <a:off x="249810" y="224157"/>
          <a:ext cx="3497344" cy="59040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dirty="0"/>
            <a:t>Why bother?</a:t>
          </a:r>
        </a:p>
      </dsp:txBody>
      <dsp:txXfrm>
        <a:off x="278631" y="252978"/>
        <a:ext cx="3439702" cy="532758"/>
      </dsp:txXfrm>
    </dsp:sp>
    <dsp:sp modelId="{FA68B736-AE1E-DF48-9762-2981CA411A80}">
      <dsp:nvSpPr>
        <dsp:cNvPr id="0" name=""/>
        <dsp:cNvSpPr/>
      </dsp:nvSpPr>
      <dsp:spPr>
        <a:xfrm>
          <a:off x="0" y="1426557"/>
          <a:ext cx="4996207" cy="5040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DA75FA-754C-2345-829D-4882696BDDD7}">
      <dsp:nvSpPr>
        <dsp:cNvPr id="0" name=""/>
        <dsp:cNvSpPr/>
      </dsp:nvSpPr>
      <dsp:spPr>
        <a:xfrm>
          <a:off x="249810" y="1131357"/>
          <a:ext cx="3497344" cy="590400"/>
        </a:xfrm>
        <a:prstGeom prst="round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dirty="0"/>
            <a:t>Principles of Probability</a:t>
          </a:r>
        </a:p>
      </dsp:txBody>
      <dsp:txXfrm>
        <a:off x="278631" y="1160178"/>
        <a:ext cx="3439702" cy="532758"/>
      </dsp:txXfrm>
    </dsp:sp>
    <dsp:sp modelId="{88F05A68-D044-7F4C-B872-F33F786F330B}">
      <dsp:nvSpPr>
        <dsp:cNvPr id="0" name=""/>
        <dsp:cNvSpPr/>
      </dsp:nvSpPr>
      <dsp:spPr>
        <a:xfrm>
          <a:off x="0" y="2333757"/>
          <a:ext cx="4996207" cy="5040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875B70-1778-064B-959F-E12CB7E45AF5}">
      <dsp:nvSpPr>
        <dsp:cNvPr id="0" name=""/>
        <dsp:cNvSpPr/>
      </dsp:nvSpPr>
      <dsp:spPr>
        <a:xfrm>
          <a:off x="249810" y="2038557"/>
          <a:ext cx="3497344" cy="590400"/>
        </a:xfrm>
        <a:prstGeom prst="round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a:t>Setting Appropriate Priors</a:t>
          </a:r>
        </a:p>
      </dsp:txBody>
      <dsp:txXfrm>
        <a:off x="278631" y="2067378"/>
        <a:ext cx="3439702" cy="532758"/>
      </dsp:txXfrm>
    </dsp:sp>
    <dsp:sp modelId="{23F25917-2CE4-C741-9D68-86F69DE86296}">
      <dsp:nvSpPr>
        <dsp:cNvPr id="0" name=""/>
        <dsp:cNvSpPr/>
      </dsp:nvSpPr>
      <dsp:spPr>
        <a:xfrm>
          <a:off x="0" y="3240958"/>
          <a:ext cx="4996207" cy="5040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C3BC81-DF50-1B4D-9731-CA9D1CD1993C}">
      <dsp:nvSpPr>
        <dsp:cNvPr id="0" name=""/>
        <dsp:cNvSpPr/>
      </dsp:nvSpPr>
      <dsp:spPr>
        <a:xfrm>
          <a:off x="249810" y="2945757"/>
          <a:ext cx="3497344" cy="590400"/>
        </a:xfrm>
        <a:prstGeom prst="round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dirty="0"/>
            <a:t>The Bayes Factor</a:t>
          </a:r>
        </a:p>
      </dsp:txBody>
      <dsp:txXfrm>
        <a:off x="278631" y="2974578"/>
        <a:ext cx="3439702" cy="532758"/>
      </dsp:txXfrm>
    </dsp:sp>
    <dsp:sp modelId="{0C9F97FD-6991-B442-A1CA-BC24CAEADB36}">
      <dsp:nvSpPr>
        <dsp:cNvPr id="0" name=""/>
        <dsp:cNvSpPr/>
      </dsp:nvSpPr>
      <dsp:spPr>
        <a:xfrm>
          <a:off x="0" y="4148158"/>
          <a:ext cx="4996207" cy="5040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14FEE9-FDE6-A747-B2CD-461CA2562310}">
      <dsp:nvSpPr>
        <dsp:cNvPr id="0" name=""/>
        <dsp:cNvSpPr/>
      </dsp:nvSpPr>
      <dsp:spPr>
        <a:xfrm>
          <a:off x="249810" y="3852958"/>
          <a:ext cx="3497344" cy="590400"/>
        </a:xfrm>
        <a:prstGeom prst="roundRect">
          <a:avLst/>
        </a:prstGeom>
        <a:solidFill>
          <a:schemeClr val="accent6">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a:t>BRMs &amp; Stan – The R Code</a:t>
          </a:r>
        </a:p>
      </dsp:txBody>
      <dsp:txXfrm>
        <a:off x="278631" y="3881779"/>
        <a:ext cx="3439702" cy="532758"/>
      </dsp:txXfrm>
    </dsp:sp>
    <dsp:sp modelId="{118C3BB4-5E05-0040-9B0D-D0680A9B5008}">
      <dsp:nvSpPr>
        <dsp:cNvPr id="0" name=""/>
        <dsp:cNvSpPr/>
      </dsp:nvSpPr>
      <dsp:spPr>
        <a:xfrm>
          <a:off x="0" y="5055358"/>
          <a:ext cx="4996207" cy="504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9F129B2-2F1C-164A-802E-4DA31B6584CD}">
      <dsp:nvSpPr>
        <dsp:cNvPr id="0" name=""/>
        <dsp:cNvSpPr/>
      </dsp:nvSpPr>
      <dsp:spPr>
        <a:xfrm>
          <a:off x="249810" y="4760157"/>
          <a:ext cx="3497344" cy="59040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889000">
            <a:lnSpc>
              <a:spcPct val="90000"/>
            </a:lnSpc>
            <a:spcBef>
              <a:spcPct val="0"/>
            </a:spcBef>
            <a:spcAft>
              <a:spcPct val="35000"/>
            </a:spcAft>
            <a:buNone/>
          </a:pPr>
          <a:r>
            <a:rPr lang="en-US" sz="2000" kern="1200"/>
            <a:t>Reporting Your Results</a:t>
          </a:r>
        </a:p>
      </dsp:txBody>
      <dsp:txXfrm>
        <a:off x="278631" y="4788978"/>
        <a:ext cx="3439702"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CCA1C-0CC1-B14C-B8AE-8A741E9BC5BA}">
      <dsp:nvSpPr>
        <dsp:cNvPr id="0" name=""/>
        <dsp:cNvSpPr/>
      </dsp:nvSpPr>
      <dsp:spPr>
        <a:xfrm>
          <a:off x="0" y="517107"/>
          <a:ext cx="4996207" cy="7195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Why bother?</a:t>
          </a:r>
        </a:p>
      </dsp:txBody>
      <dsp:txXfrm>
        <a:off x="35125" y="552232"/>
        <a:ext cx="4925957" cy="649299"/>
      </dsp:txXfrm>
    </dsp:sp>
    <dsp:sp modelId="{A157A219-E4A2-654A-9CAD-685CE365A576}">
      <dsp:nvSpPr>
        <dsp:cNvPr id="0" name=""/>
        <dsp:cNvSpPr/>
      </dsp:nvSpPr>
      <dsp:spPr>
        <a:xfrm>
          <a:off x="0" y="1323057"/>
          <a:ext cx="4996207" cy="719549"/>
        </a:xfrm>
        <a:prstGeom prst="roundRect">
          <a:avLst/>
        </a:prstGeom>
        <a:solidFill>
          <a:schemeClr val="accent2">
            <a:hueOff val="296695"/>
            <a:satOff val="-2016"/>
            <a:lumOff val="-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Principles of Probability</a:t>
          </a:r>
        </a:p>
      </dsp:txBody>
      <dsp:txXfrm>
        <a:off x="35125" y="1358182"/>
        <a:ext cx="4925957" cy="649299"/>
      </dsp:txXfrm>
    </dsp:sp>
    <dsp:sp modelId="{EF28C0B4-F067-D844-B297-2D457302EFC9}">
      <dsp:nvSpPr>
        <dsp:cNvPr id="0" name=""/>
        <dsp:cNvSpPr/>
      </dsp:nvSpPr>
      <dsp:spPr>
        <a:xfrm>
          <a:off x="0" y="2129007"/>
          <a:ext cx="4996207" cy="719549"/>
        </a:xfrm>
        <a:prstGeom prst="roundRect">
          <a:avLst/>
        </a:prstGeom>
        <a:solidFill>
          <a:schemeClr val="accent2">
            <a:hueOff val="593391"/>
            <a:satOff val="-4033"/>
            <a:lumOff val="-1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Setting Appropriate Priors</a:t>
          </a:r>
        </a:p>
      </dsp:txBody>
      <dsp:txXfrm>
        <a:off x="35125" y="2164132"/>
        <a:ext cx="4925957" cy="649299"/>
      </dsp:txXfrm>
    </dsp:sp>
    <dsp:sp modelId="{6E97DCC3-A352-3D4C-B319-2DB399DC22D7}">
      <dsp:nvSpPr>
        <dsp:cNvPr id="0" name=""/>
        <dsp:cNvSpPr/>
      </dsp:nvSpPr>
      <dsp:spPr>
        <a:xfrm>
          <a:off x="0" y="2934957"/>
          <a:ext cx="4996207" cy="719549"/>
        </a:xfrm>
        <a:prstGeom prst="roundRect">
          <a:avLst/>
        </a:prstGeom>
        <a:solidFill>
          <a:schemeClr val="accent2">
            <a:hueOff val="890086"/>
            <a:satOff val="-6049"/>
            <a:lumOff val="-164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 Bayes Factor</a:t>
          </a:r>
        </a:p>
      </dsp:txBody>
      <dsp:txXfrm>
        <a:off x="35125" y="2970082"/>
        <a:ext cx="4925957" cy="649299"/>
      </dsp:txXfrm>
    </dsp:sp>
    <dsp:sp modelId="{A0A6A9ED-0010-4949-BED0-62B16986761B}">
      <dsp:nvSpPr>
        <dsp:cNvPr id="0" name=""/>
        <dsp:cNvSpPr/>
      </dsp:nvSpPr>
      <dsp:spPr>
        <a:xfrm>
          <a:off x="0" y="3740907"/>
          <a:ext cx="4996207" cy="719549"/>
        </a:xfrm>
        <a:prstGeom prst="roundRect">
          <a:avLst/>
        </a:prstGeom>
        <a:solidFill>
          <a:schemeClr val="accent2">
            <a:hueOff val="1186782"/>
            <a:satOff val="-8066"/>
            <a:lumOff val="-21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BRMs &amp; Stan – The R Code</a:t>
          </a:r>
        </a:p>
      </dsp:txBody>
      <dsp:txXfrm>
        <a:off x="35125" y="3776032"/>
        <a:ext cx="4925957" cy="649299"/>
      </dsp:txXfrm>
    </dsp:sp>
    <dsp:sp modelId="{18F45AB3-708E-674D-A647-B70223A0A959}">
      <dsp:nvSpPr>
        <dsp:cNvPr id="0" name=""/>
        <dsp:cNvSpPr/>
      </dsp:nvSpPr>
      <dsp:spPr>
        <a:xfrm>
          <a:off x="0" y="4546857"/>
          <a:ext cx="4996207" cy="719549"/>
        </a:xfrm>
        <a:prstGeom prst="roundRect">
          <a:avLst/>
        </a:prstGeom>
        <a:solidFill>
          <a:schemeClr val="accent2">
            <a:hueOff val="1483477"/>
            <a:satOff val="-10082"/>
            <a:lumOff val="-274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Reporting Your Results</a:t>
          </a:r>
        </a:p>
      </dsp:txBody>
      <dsp:txXfrm>
        <a:off x="35125" y="4581982"/>
        <a:ext cx="4925957"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0.11468</cdr:x>
      <cdr:y>0.92938</cdr:y>
    </cdr:from>
    <cdr:to>
      <cdr:x>0.13584</cdr:x>
      <cdr:y>0.98024</cdr:y>
    </cdr:to>
    <cdr:sp macro="" textlink="">
      <cdr:nvSpPr>
        <cdr:cNvPr id="2" name="Oval 1">
          <a:extLst xmlns:a="http://schemas.openxmlformats.org/drawingml/2006/main">
            <a:ext uri="{FF2B5EF4-FFF2-40B4-BE49-F238E27FC236}">
              <a16:creationId xmlns:a16="http://schemas.microsoft.com/office/drawing/2014/main" id="{00B5CCEC-9B20-2242-A4C6-DC10753A7AA2}"/>
            </a:ext>
          </a:extLst>
        </cdr:cNvPr>
        <cdr:cNvSpPr/>
      </cdr:nvSpPr>
      <cdr:spPr>
        <a:xfrm xmlns:a="http://schemas.openxmlformats.org/drawingml/2006/main">
          <a:off x="929030" y="3967335"/>
          <a:ext cx="171450" cy="217104"/>
        </a:xfrm>
        <a:prstGeom xmlns:a="http://schemas.openxmlformats.org/drawingml/2006/main" prst="ellipse">
          <a:avLst/>
        </a:prstGeom>
        <a:solidFill xmlns:a="http://schemas.openxmlformats.org/drawingml/2006/main">
          <a:srgbClr val="FF0000"/>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0.13761</cdr:x>
      <cdr:y>0.9391</cdr:y>
    </cdr:from>
    <cdr:to>
      <cdr:x>0.15877</cdr:x>
      <cdr:y>0.98996</cdr:y>
    </cdr:to>
    <cdr:sp macro="" textlink="">
      <cdr:nvSpPr>
        <cdr:cNvPr id="2" name="Oval 1">
          <a:extLst xmlns:a="http://schemas.openxmlformats.org/drawingml/2006/main">
            <a:ext uri="{FF2B5EF4-FFF2-40B4-BE49-F238E27FC236}">
              <a16:creationId xmlns:a16="http://schemas.microsoft.com/office/drawing/2014/main" id="{00B5CCEC-9B20-2242-A4C6-DC10753A7AA2}"/>
            </a:ext>
          </a:extLst>
        </cdr:cNvPr>
        <cdr:cNvSpPr/>
      </cdr:nvSpPr>
      <cdr:spPr>
        <a:xfrm xmlns:a="http://schemas.openxmlformats.org/drawingml/2006/main">
          <a:off x="1114766" y="4008811"/>
          <a:ext cx="171418" cy="217111"/>
        </a:xfrm>
        <a:prstGeom xmlns:a="http://schemas.openxmlformats.org/drawingml/2006/main" prst="ellipse">
          <a:avLst/>
        </a:prstGeom>
        <a:solidFill xmlns:a="http://schemas.openxmlformats.org/drawingml/2006/main">
          <a:schemeClr val="accent6">
            <a:lumMod val="75000"/>
          </a:schemeClr>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0.24747</cdr:x>
      <cdr:y>0.93869</cdr:y>
    </cdr:from>
    <cdr:to>
      <cdr:x>0.26863</cdr:x>
      <cdr:y>0.98955</cdr:y>
    </cdr:to>
    <cdr:sp macro="" textlink="">
      <cdr:nvSpPr>
        <cdr:cNvPr id="2" name="Oval 1">
          <a:extLst xmlns:a="http://schemas.openxmlformats.org/drawingml/2006/main">
            <a:ext uri="{FF2B5EF4-FFF2-40B4-BE49-F238E27FC236}">
              <a16:creationId xmlns:a16="http://schemas.microsoft.com/office/drawing/2014/main" id="{00B5CCEC-9B20-2242-A4C6-DC10753A7AA2}"/>
            </a:ext>
          </a:extLst>
        </cdr:cNvPr>
        <cdr:cNvSpPr/>
      </cdr:nvSpPr>
      <cdr:spPr>
        <a:xfrm xmlns:a="http://schemas.openxmlformats.org/drawingml/2006/main">
          <a:off x="2004734" y="4007056"/>
          <a:ext cx="171417" cy="217110"/>
        </a:xfrm>
        <a:prstGeom xmlns:a="http://schemas.openxmlformats.org/drawingml/2006/main" prst="ellipse">
          <a:avLst/>
        </a:prstGeom>
        <a:solidFill xmlns:a="http://schemas.openxmlformats.org/drawingml/2006/main">
          <a:schemeClr val="accent6">
            <a:lumMod val="75000"/>
          </a:schemeClr>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0.39032</cdr:x>
      <cdr:y>0.93942</cdr:y>
    </cdr:from>
    <cdr:to>
      <cdr:x>0.41148</cdr:x>
      <cdr:y>0.99028</cdr:y>
    </cdr:to>
    <cdr:sp macro="" textlink="">
      <cdr:nvSpPr>
        <cdr:cNvPr id="2" name="Oval 1">
          <a:extLst xmlns:a="http://schemas.openxmlformats.org/drawingml/2006/main">
            <a:ext uri="{FF2B5EF4-FFF2-40B4-BE49-F238E27FC236}">
              <a16:creationId xmlns:a16="http://schemas.microsoft.com/office/drawing/2014/main" id="{00B5CCEC-9B20-2242-A4C6-DC10753A7AA2}"/>
            </a:ext>
          </a:extLst>
        </cdr:cNvPr>
        <cdr:cNvSpPr/>
      </cdr:nvSpPr>
      <cdr:spPr>
        <a:xfrm xmlns:a="http://schemas.openxmlformats.org/drawingml/2006/main">
          <a:off x="3162017" y="4010174"/>
          <a:ext cx="171417" cy="217110"/>
        </a:xfrm>
        <a:prstGeom xmlns:a="http://schemas.openxmlformats.org/drawingml/2006/main" prst="ellipse">
          <a:avLst/>
        </a:prstGeom>
        <a:solidFill xmlns:a="http://schemas.openxmlformats.org/drawingml/2006/main">
          <a:schemeClr val="accent6">
            <a:lumMod val="75000"/>
          </a:schemeClr>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0.39032</cdr:x>
      <cdr:y>0.93942</cdr:y>
    </cdr:from>
    <cdr:to>
      <cdr:x>0.41148</cdr:x>
      <cdr:y>0.99028</cdr:y>
    </cdr:to>
    <cdr:sp macro="" textlink="">
      <cdr:nvSpPr>
        <cdr:cNvPr id="2" name="Oval 1">
          <a:extLst xmlns:a="http://schemas.openxmlformats.org/drawingml/2006/main">
            <a:ext uri="{FF2B5EF4-FFF2-40B4-BE49-F238E27FC236}">
              <a16:creationId xmlns:a16="http://schemas.microsoft.com/office/drawing/2014/main" id="{00B5CCEC-9B20-2242-A4C6-DC10753A7AA2}"/>
            </a:ext>
          </a:extLst>
        </cdr:cNvPr>
        <cdr:cNvSpPr/>
      </cdr:nvSpPr>
      <cdr:spPr>
        <a:xfrm xmlns:a="http://schemas.openxmlformats.org/drawingml/2006/main">
          <a:off x="3162017" y="4010174"/>
          <a:ext cx="171417" cy="217110"/>
        </a:xfrm>
        <a:prstGeom xmlns:a="http://schemas.openxmlformats.org/drawingml/2006/main" prst="ellipse">
          <a:avLst/>
        </a:prstGeom>
        <a:solidFill xmlns:a="http://schemas.openxmlformats.org/drawingml/2006/main">
          <a:schemeClr val="accent6">
            <a:lumMod val="75000"/>
          </a:schemeClr>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0.09645</cdr:x>
      <cdr:y>0.94156</cdr:y>
    </cdr:from>
    <cdr:to>
      <cdr:x>0.11761</cdr:x>
      <cdr:y>0.99242</cdr:y>
    </cdr:to>
    <cdr:sp macro="" textlink="">
      <cdr:nvSpPr>
        <cdr:cNvPr id="3" name="Oval 2">
          <a:extLst xmlns:a="http://schemas.openxmlformats.org/drawingml/2006/main">
            <a:ext uri="{FF2B5EF4-FFF2-40B4-BE49-F238E27FC236}">
              <a16:creationId xmlns:a16="http://schemas.microsoft.com/office/drawing/2014/main" id="{BB18EBCA-8F8B-FD41-A276-C253A17617AE}"/>
            </a:ext>
          </a:extLst>
        </cdr:cNvPr>
        <cdr:cNvSpPr/>
      </cdr:nvSpPr>
      <cdr:spPr>
        <a:xfrm xmlns:a="http://schemas.openxmlformats.org/drawingml/2006/main">
          <a:off x="781356" y="4019325"/>
          <a:ext cx="171417" cy="217110"/>
        </a:xfrm>
        <a:prstGeom xmlns:a="http://schemas.openxmlformats.org/drawingml/2006/main" prst="ellipse">
          <a:avLst/>
        </a:prstGeom>
        <a:solidFill xmlns:a="http://schemas.openxmlformats.org/drawingml/2006/main">
          <a:srgbClr val="FF0000"/>
        </a:solidFill>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77C01-30FD-0D43-A96A-038F1B755C46}" type="datetimeFigureOut">
              <a:rPr lang="en-US" smtClean="0"/>
              <a:t>4/23/22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89468-FDD9-E540-A830-D6BDB69CB7B4}" type="slidenum">
              <a:rPr lang="en-US" smtClean="0"/>
              <a:t>‹#›</a:t>
            </a:fld>
            <a:endParaRPr lang="en-US"/>
          </a:p>
        </p:txBody>
      </p:sp>
    </p:spTree>
    <p:extLst>
      <p:ext uri="{BB962C8B-B14F-4D97-AF65-F5344CB8AC3E}">
        <p14:creationId xmlns:p14="http://schemas.microsoft.com/office/powerpoint/2010/main" val="2083828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a:t>
            </a:fld>
            <a:endParaRPr lang="en-US"/>
          </a:p>
        </p:txBody>
      </p:sp>
    </p:spTree>
    <p:extLst>
      <p:ext uri="{BB962C8B-B14F-4D97-AF65-F5344CB8AC3E}">
        <p14:creationId xmlns:p14="http://schemas.microsoft.com/office/powerpoint/2010/main" val="2217657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11</a:t>
            </a:fld>
            <a:endParaRPr lang="en-US"/>
          </a:p>
        </p:txBody>
      </p:sp>
    </p:spTree>
    <p:extLst>
      <p:ext uri="{BB962C8B-B14F-4D97-AF65-F5344CB8AC3E}">
        <p14:creationId xmlns:p14="http://schemas.microsoft.com/office/powerpoint/2010/main" val="1537546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12</a:t>
            </a:fld>
            <a:endParaRPr lang="en-US"/>
          </a:p>
        </p:txBody>
      </p:sp>
    </p:spTree>
    <p:extLst>
      <p:ext uri="{BB962C8B-B14F-4D97-AF65-F5344CB8AC3E}">
        <p14:creationId xmlns:p14="http://schemas.microsoft.com/office/powerpoint/2010/main" val="399784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rogue finding doesn’t change our beliefs. We’re doing it anyway; bayes rule lets us do it statistically.</a:t>
            </a:r>
          </a:p>
        </p:txBody>
      </p:sp>
      <p:sp>
        <p:nvSpPr>
          <p:cNvPr id="4" name="Slide Number Placeholder 3"/>
          <p:cNvSpPr>
            <a:spLocks noGrp="1"/>
          </p:cNvSpPr>
          <p:nvPr>
            <p:ph type="sldNum" sz="quarter" idx="5"/>
          </p:nvPr>
        </p:nvSpPr>
        <p:spPr/>
        <p:txBody>
          <a:bodyPr/>
          <a:lstStyle/>
          <a:p>
            <a:fld id="{F4F89468-FDD9-E540-A830-D6BDB69CB7B4}" type="slidenum">
              <a:rPr lang="en-US" smtClean="0"/>
              <a:t>13</a:t>
            </a:fld>
            <a:endParaRPr lang="en-US"/>
          </a:p>
        </p:txBody>
      </p:sp>
    </p:spTree>
    <p:extLst>
      <p:ext uri="{BB962C8B-B14F-4D97-AF65-F5344CB8AC3E}">
        <p14:creationId xmlns:p14="http://schemas.microsoft.com/office/powerpoint/2010/main" val="274073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normal distribution here represents the distribution of responses we’d expect if the null hypothesis was true. We get a data point in here. This is unlikely to occur in the normal distribution. It’s more likely to occur in some other distribution, perhaps the one in which ESP is real.</a:t>
            </a:r>
          </a:p>
          <a:p>
            <a:endParaRPr lang="en-US" dirty="0"/>
          </a:p>
          <a:p>
            <a:r>
              <a:rPr lang="en-US" dirty="0"/>
              <a:t>But how much more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reject the null, but that doesn’t mean the null is true. It just means that if the null is true, we’d be unlikely to see this value.</a:t>
            </a:r>
          </a:p>
          <a:p>
            <a:endParaRPr lang="en-US" dirty="0"/>
          </a:p>
          <a:p>
            <a:r>
              <a:rPr lang="en-US" dirty="0"/>
              <a:t>And if we get a value here, we’ve failed to reject the null but that doesn't mean the null is true</a:t>
            </a:r>
          </a:p>
        </p:txBody>
      </p:sp>
      <p:sp>
        <p:nvSpPr>
          <p:cNvPr id="4" name="Slide Number Placeholder 3"/>
          <p:cNvSpPr>
            <a:spLocks noGrp="1"/>
          </p:cNvSpPr>
          <p:nvPr>
            <p:ph type="sldNum" sz="quarter" idx="5"/>
          </p:nvPr>
        </p:nvSpPr>
        <p:spPr/>
        <p:txBody>
          <a:bodyPr/>
          <a:lstStyle/>
          <a:p>
            <a:fld id="{F4F89468-FDD9-E540-A830-D6BDB69CB7B4}" type="slidenum">
              <a:rPr lang="en-US" smtClean="0"/>
              <a:t>14</a:t>
            </a:fld>
            <a:endParaRPr lang="en-US"/>
          </a:p>
        </p:txBody>
      </p:sp>
    </p:spTree>
    <p:extLst>
      <p:ext uri="{BB962C8B-B14F-4D97-AF65-F5344CB8AC3E}">
        <p14:creationId xmlns:p14="http://schemas.microsoft.com/office/powerpoint/2010/main" val="244488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some point, you’re going to get null results, and you’re going to wonder, well does this mean the theory is wrong? If it is wrong, that would be worth writing about. Then I don’t have to throw away all my work.</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15</a:t>
            </a:fld>
            <a:endParaRPr lang="en-US"/>
          </a:p>
        </p:txBody>
      </p:sp>
    </p:spTree>
    <p:extLst>
      <p:ext uri="{BB962C8B-B14F-4D97-AF65-F5344CB8AC3E}">
        <p14:creationId xmlns:p14="http://schemas.microsoft.com/office/powerpoint/2010/main" val="38414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some point, you’re going to get null results, and you’re going to wonder, well does this mean the theory is wrong? If it is wrong, that would be worth writing about. Then I don’t have to throw away all my work and data.</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16</a:t>
            </a:fld>
            <a:endParaRPr lang="en-US"/>
          </a:p>
        </p:txBody>
      </p:sp>
    </p:spTree>
    <p:extLst>
      <p:ext uri="{BB962C8B-B14F-4D97-AF65-F5344CB8AC3E}">
        <p14:creationId xmlns:p14="http://schemas.microsoft.com/office/powerpoint/2010/main" val="282775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ways, Bayesian statistics just changes the questions. Instead of asking, how likely is the data given the null hypothesis, we ask, given the data which hypothesis is most likely, the null or the alternative.</a:t>
            </a:r>
          </a:p>
        </p:txBody>
      </p:sp>
      <p:sp>
        <p:nvSpPr>
          <p:cNvPr id="4" name="Slide Number Placeholder 3"/>
          <p:cNvSpPr>
            <a:spLocks noGrp="1"/>
          </p:cNvSpPr>
          <p:nvPr>
            <p:ph type="sldNum" sz="quarter" idx="5"/>
          </p:nvPr>
        </p:nvSpPr>
        <p:spPr/>
        <p:txBody>
          <a:bodyPr/>
          <a:lstStyle/>
          <a:p>
            <a:fld id="{F4F89468-FDD9-E540-A830-D6BDB69CB7B4}" type="slidenum">
              <a:rPr lang="en-US" smtClean="0"/>
              <a:t>17</a:t>
            </a:fld>
            <a:endParaRPr lang="en-US"/>
          </a:p>
        </p:txBody>
      </p:sp>
    </p:spTree>
    <p:extLst>
      <p:ext uri="{BB962C8B-B14F-4D97-AF65-F5344CB8AC3E}">
        <p14:creationId xmlns:p14="http://schemas.microsoft.com/office/powerpoint/2010/main" val="1657249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is that we can use our priors as a substitute for not having much data.</a:t>
            </a:r>
          </a:p>
        </p:txBody>
      </p:sp>
      <p:sp>
        <p:nvSpPr>
          <p:cNvPr id="4" name="Slide Number Placeholder 3"/>
          <p:cNvSpPr>
            <a:spLocks noGrp="1"/>
          </p:cNvSpPr>
          <p:nvPr>
            <p:ph type="sldNum" sz="quarter" idx="5"/>
          </p:nvPr>
        </p:nvSpPr>
        <p:spPr/>
        <p:txBody>
          <a:bodyPr/>
          <a:lstStyle/>
          <a:p>
            <a:fld id="{F4F89468-FDD9-E540-A830-D6BDB69CB7B4}" type="slidenum">
              <a:rPr lang="en-US" smtClean="0"/>
              <a:t>18</a:t>
            </a:fld>
            <a:endParaRPr lang="en-US"/>
          </a:p>
        </p:txBody>
      </p:sp>
    </p:spTree>
    <p:extLst>
      <p:ext uri="{BB962C8B-B14F-4D97-AF65-F5344CB8AC3E}">
        <p14:creationId xmlns:p14="http://schemas.microsoft.com/office/powerpoint/2010/main" val="374988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null hypothesis is that heads/tails are equal. How likely is it I find my pattern of data given the null hypothesis? With only 10 tosses, I get a marginal result. </a:t>
            </a:r>
          </a:p>
        </p:txBody>
      </p:sp>
      <p:sp>
        <p:nvSpPr>
          <p:cNvPr id="4" name="Slide Number Placeholder 3"/>
          <p:cNvSpPr>
            <a:spLocks noGrp="1"/>
          </p:cNvSpPr>
          <p:nvPr>
            <p:ph type="sldNum" sz="quarter" idx="5"/>
          </p:nvPr>
        </p:nvSpPr>
        <p:spPr/>
        <p:txBody>
          <a:bodyPr/>
          <a:lstStyle/>
          <a:p>
            <a:fld id="{F4F89468-FDD9-E540-A830-D6BDB69CB7B4}" type="slidenum">
              <a:rPr lang="en-US" smtClean="0"/>
              <a:t>19</a:t>
            </a:fld>
            <a:endParaRPr lang="en-US"/>
          </a:p>
        </p:txBody>
      </p:sp>
    </p:spTree>
    <p:extLst>
      <p:ext uri="{BB962C8B-B14F-4D97-AF65-F5344CB8AC3E}">
        <p14:creationId xmlns:p14="http://schemas.microsoft.com/office/powerpoint/2010/main" val="1537988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have very strong prior ideas that this split is 50/50. So what bayes let’s us do is essentially add those beliefs.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sort of like we’re adding 1000 tosses which perfectly reflect he null.</a:t>
            </a:r>
          </a:p>
        </p:txBody>
      </p:sp>
      <p:sp>
        <p:nvSpPr>
          <p:cNvPr id="4" name="Slide Number Placeholder 3"/>
          <p:cNvSpPr>
            <a:spLocks noGrp="1"/>
          </p:cNvSpPr>
          <p:nvPr>
            <p:ph type="sldNum" sz="quarter" idx="5"/>
          </p:nvPr>
        </p:nvSpPr>
        <p:spPr/>
        <p:txBody>
          <a:bodyPr/>
          <a:lstStyle/>
          <a:p>
            <a:fld id="{F4F89468-FDD9-E540-A830-D6BDB69CB7B4}" type="slidenum">
              <a:rPr lang="en-US" smtClean="0"/>
              <a:t>20</a:t>
            </a:fld>
            <a:endParaRPr lang="en-US"/>
          </a:p>
        </p:txBody>
      </p:sp>
    </p:spTree>
    <p:extLst>
      <p:ext uri="{BB962C8B-B14F-4D97-AF65-F5344CB8AC3E}">
        <p14:creationId xmlns:p14="http://schemas.microsoft.com/office/powerpoint/2010/main" val="292493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3</a:t>
            </a:fld>
            <a:endParaRPr lang="en-US"/>
          </a:p>
        </p:txBody>
      </p:sp>
    </p:spTree>
    <p:extLst>
      <p:ext uri="{BB962C8B-B14F-4D97-AF65-F5344CB8AC3E}">
        <p14:creationId xmlns:p14="http://schemas.microsoft.com/office/powerpoint/2010/main" val="1166847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21</a:t>
            </a:fld>
            <a:endParaRPr lang="en-US"/>
          </a:p>
        </p:txBody>
      </p:sp>
    </p:spTree>
    <p:extLst>
      <p:ext uri="{BB962C8B-B14F-4D97-AF65-F5344CB8AC3E}">
        <p14:creationId xmlns:p14="http://schemas.microsoft.com/office/powerpoint/2010/main" val="3962921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bayes </a:t>
            </a:r>
            <a:r>
              <a:rPr lang="en-US" dirty="0" err="1"/>
              <a:t>theorum</a:t>
            </a:r>
            <a:r>
              <a:rPr lang="en-US" dirty="0"/>
              <a:t> comes from</a:t>
            </a:r>
          </a:p>
        </p:txBody>
      </p:sp>
      <p:sp>
        <p:nvSpPr>
          <p:cNvPr id="4" name="Slide Number Placeholder 3"/>
          <p:cNvSpPr>
            <a:spLocks noGrp="1"/>
          </p:cNvSpPr>
          <p:nvPr>
            <p:ph type="sldNum" sz="quarter" idx="5"/>
          </p:nvPr>
        </p:nvSpPr>
        <p:spPr/>
        <p:txBody>
          <a:bodyPr/>
          <a:lstStyle/>
          <a:p>
            <a:fld id="{F4F89468-FDD9-E540-A830-D6BDB69CB7B4}" type="slidenum">
              <a:rPr lang="en-US" smtClean="0"/>
              <a:t>22</a:t>
            </a:fld>
            <a:endParaRPr lang="en-US"/>
          </a:p>
        </p:txBody>
      </p:sp>
    </p:spTree>
    <p:extLst>
      <p:ext uri="{BB962C8B-B14F-4D97-AF65-F5344CB8AC3E}">
        <p14:creationId xmlns:p14="http://schemas.microsoft.com/office/powerpoint/2010/main" val="595519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23</a:t>
            </a:fld>
            <a:endParaRPr lang="en-US"/>
          </a:p>
        </p:txBody>
      </p:sp>
    </p:spTree>
    <p:extLst>
      <p:ext uri="{BB962C8B-B14F-4D97-AF65-F5344CB8AC3E}">
        <p14:creationId xmlns:p14="http://schemas.microsoft.com/office/powerpoint/2010/main" val="216670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oranges out of 12 fruits</a:t>
            </a:r>
          </a:p>
        </p:txBody>
      </p:sp>
      <p:sp>
        <p:nvSpPr>
          <p:cNvPr id="4" name="Slide Number Placeholder 3"/>
          <p:cNvSpPr>
            <a:spLocks noGrp="1"/>
          </p:cNvSpPr>
          <p:nvPr>
            <p:ph type="sldNum" sz="quarter" idx="5"/>
          </p:nvPr>
        </p:nvSpPr>
        <p:spPr/>
        <p:txBody>
          <a:bodyPr/>
          <a:lstStyle/>
          <a:p>
            <a:fld id="{F4F89468-FDD9-E540-A830-D6BDB69CB7B4}" type="slidenum">
              <a:rPr lang="en-US" smtClean="0"/>
              <a:t>24</a:t>
            </a:fld>
            <a:endParaRPr lang="en-US"/>
          </a:p>
        </p:txBody>
      </p:sp>
    </p:spTree>
    <p:extLst>
      <p:ext uri="{BB962C8B-B14F-4D97-AF65-F5344CB8AC3E}">
        <p14:creationId xmlns:p14="http://schemas.microsoft.com/office/powerpoint/2010/main" val="72985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think of this as the probability of an event out of the number of trials.</a:t>
            </a:r>
          </a:p>
        </p:txBody>
      </p:sp>
      <p:sp>
        <p:nvSpPr>
          <p:cNvPr id="4" name="Slide Number Placeholder 3"/>
          <p:cNvSpPr>
            <a:spLocks noGrp="1"/>
          </p:cNvSpPr>
          <p:nvPr>
            <p:ph type="sldNum" sz="quarter" idx="5"/>
          </p:nvPr>
        </p:nvSpPr>
        <p:spPr/>
        <p:txBody>
          <a:bodyPr/>
          <a:lstStyle/>
          <a:p>
            <a:fld id="{F4F89468-FDD9-E540-A830-D6BDB69CB7B4}" type="slidenum">
              <a:rPr lang="en-US" smtClean="0"/>
              <a:t>25</a:t>
            </a:fld>
            <a:endParaRPr lang="en-US"/>
          </a:p>
        </p:txBody>
      </p:sp>
    </p:spTree>
    <p:extLst>
      <p:ext uri="{BB962C8B-B14F-4D97-AF65-F5344CB8AC3E}">
        <p14:creationId xmlns:p14="http://schemas.microsoft.com/office/powerpoint/2010/main" val="1049581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 with fruit because it’s less abstract</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26</a:t>
            </a:fld>
            <a:endParaRPr lang="en-US"/>
          </a:p>
        </p:txBody>
      </p:sp>
    </p:spTree>
    <p:extLst>
      <p:ext uri="{BB962C8B-B14F-4D97-AF65-F5344CB8AC3E}">
        <p14:creationId xmlns:p14="http://schemas.microsoft.com/office/powerpoint/2010/main" val="1867308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also called the marginal probability</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27</a:t>
            </a:fld>
            <a:endParaRPr lang="en-US"/>
          </a:p>
        </p:txBody>
      </p:sp>
    </p:spTree>
    <p:extLst>
      <p:ext uri="{BB962C8B-B14F-4D97-AF65-F5344CB8AC3E}">
        <p14:creationId xmlns:p14="http://schemas.microsoft.com/office/powerpoint/2010/main" val="134368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Probability</a:t>
            </a:r>
          </a:p>
        </p:txBody>
      </p:sp>
      <p:sp>
        <p:nvSpPr>
          <p:cNvPr id="4" name="Slide Number Placeholder 3"/>
          <p:cNvSpPr>
            <a:spLocks noGrp="1"/>
          </p:cNvSpPr>
          <p:nvPr>
            <p:ph type="sldNum" sz="quarter" idx="5"/>
          </p:nvPr>
        </p:nvSpPr>
        <p:spPr/>
        <p:txBody>
          <a:bodyPr/>
          <a:lstStyle/>
          <a:p>
            <a:fld id="{F4F89468-FDD9-E540-A830-D6BDB69CB7B4}" type="slidenum">
              <a:rPr lang="en-US" smtClean="0"/>
              <a:t>28</a:t>
            </a:fld>
            <a:endParaRPr lang="en-US"/>
          </a:p>
        </p:txBody>
      </p:sp>
    </p:spTree>
    <p:extLst>
      <p:ext uri="{BB962C8B-B14F-4D97-AF65-F5344CB8AC3E}">
        <p14:creationId xmlns:p14="http://schemas.microsoft.com/office/powerpoint/2010/main" val="3795463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29</a:t>
            </a:fld>
            <a:endParaRPr lang="en-US"/>
          </a:p>
        </p:txBody>
      </p:sp>
    </p:spTree>
    <p:extLst>
      <p:ext uri="{BB962C8B-B14F-4D97-AF65-F5344CB8AC3E}">
        <p14:creationId xmlns:p14="http://schemas.microsoft.com/office/powerpoint/2010/main" val="742295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 number for each combination (2 apples in box a and so on).</a:t>
            </a:r>
          </a:p>
          <a:p>
            <a:endParaRPr lang="en-US" dirty="0"/>
          </a:p>
          <a:p>
            <a:r>
              <a:rPr lang="en-US" dirty="0"/>
              <a:t>These are the conditional probabilities, but if box A isn't given, we had to consider also the probability of selecting box A. </a:t>
            </a:r>
          </a:p>
          <a:p>
            <a:endParaRPr lang="en-US" dirty="0"/>
          </a:p>
          <a:p>
            <a:r>
              <a:rPr lang="en-US" dirty="0"/>
              <a:t>When we add this in, it's called the joint probability, so we’ll rewrite the question</a:t>
            </a:r>
          </a:p>
        </p:txBody>
      </p:sp>
      <p:sp>
        <p:nvSpPr>
          <p:cNvPr id="4" name="Slide Number Placeholder 3"/>
          <p:cNvSpPr>
            <a:spLocks noGrp="1"/>
          </p:cNvSpPr>
          <p:nvPr>
            <p:ph type="sldNum" sz="quarter" idx="5"/>
          </p:nvPr>
        </p:nvSpPr>
        <p:spPr/>
        <p:txBody>
          <a:bodyPr/>
          <a:lstStyle/>
          <a:p>
            <a:fld id="{F4F89468-FDD9-E540-A830-D6BDB69CB7B4}" type="slidenum">
              <a:rPr lang="en-US" smtClean="0"/>
              <a:t>30</a:t>
            </a:fld>
            <a:endParaRPr lang="en-US"/>
          </a:p>
        </p:txBody>
      </p:sp>
    </p:spTree>
    <p:extLst>
      <p:ext uri="{BB962C8B-B14F-4D97-AF65-F5344CB8AC3E}">
        <p14:creationId xmlns:p14="http://schemas.microsoft.com/office/powerpoint/2010/main" val="268252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a:t>
            </a:fld>
            <a:endParaRPr lang="en-US"/>
          </a:p>
        </p:txBody>
      </p:sp>
    </p:spTree>
    <p:extLst>
      <p:ext uri="{BB962C8B-B14F-4D97-AF65-F5344CB8AC3E}">
        <p14:creationId xmlns:p14="http://schemas.microsoft.com/office/powerpoint/2010/main" val="3599715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31</a:t>
            </a:fld>
            <a:endParaRPr lang="en-US"/>
          </a:p>
        </p:txBody>
      </p:sp>
    </p:spTree>
    <p:extLst>
      <p:ext uri="{BB962C8B-B14F-4D97-AF65-F5344CB8AC3E}">
        <p14:creationId xmlns:p14="http://schemas.microsoft.com/office/powerpoint/2010/main" val="43295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that, we divide by the number of fruit or you could think of this as the number of observations or trials.</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32</a:t>
            </a:fld>
            <a:endParaRPr lang="en-US"/>
          </a:p>
        </p:txBody>
      </p:sp>
    </p:spTree>
    <p:extLst>
      <p:ext uri="{BB962C8B-B14F-4D97-AF65-F5344CB8AC3E}">
        <p14:creationId xmlns:p14="http://schemas.microsoft.com/office/powerpoint/2010/main" val="892586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the joint probability with a comma instead of an and sign</a:t>
            </a:r>
          </a:p>
        </p:txBody>
      </p:sp>
      <p:sp>
        <p:nvSpPr>
          <p:cNvPr id="4" name="Slide Number Placeholder 3"/>
          <p:cNvSpPr>
            <a:spLocks noGrp="1"/>
          </p:cNvSpPr>
          <p:nvPr>
            <p:ph type="sldNum" sz="quarter" idx="5"/>
          </p:nvPr>
        </p:nvSpPr>
        <p:spPr/>
        <p:txBody>
          <a:bodyPr/>
          <a:lstStyle/>
          <a:p>
            <a:fld id="{F4F89468-FDD9-E540-A830-D6BDB69CB7B4}" type="slidenum">
              <a:rPr lang="en-US" smtClean="0"/>
              <a:t>33</a:t>
            </a:fld>
            <a:endParaRPr lang="en-US"/>
          </a:p>
        </p:txBody>
      </p:sp>
    </p:spTree>
    <p:extLst>
      <p:ext uri="{BB962C8B-B14F-4D97-AF65-F5344CB8AC3E}">
        <p14:creationId xmlns:p14="http://schemas.microsoft.com/office/powerpoint/2010/main" val="2098817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into Bayes, we need to understand the sum and product rules of probability.</a:t>
            </a:r>
          </a:p>
          <a:p>
            <a:endParaRPr lang="en-US" dirty="0"/>
          </a:p>
          <a:p>
            <a:r>
              <a:rPr lang="en-US" dirty="0"/>
              <a:t>the marginal probability is = to the sum of the joint probabilities</a:t>
            </a:r>
          </a:p>
        </p:txBody>
      </p:sp>
      <p:sp>
        <p:nvSpPr>
          <p:cNvPr id="4" name="Slide Number Placeholder 3"/>
          <p:cNvSpPr>
            <a:spLocks noGrp="1"/>
          </p:cNvSpPr>
          <p:nvPr>
            <p:ph type="sldNum" sz="quarter" idx="5"/>
          </p:nvPr>
        </p:nvSpPr>
        <p:spPr/>
        <p:txBody>
          <a:bodyPr/>
          <a:lstStyle/>
          <a:p>
            <a:fld id="{F4F89468-FDD9-E540-A830-D6BDB69CB7B4}" type="slidenum">
              <a:rPr lang="en-US" smtClean="0"/>
              <a:t>34</a:t>
            </a:fld>
            <a:endParaRPr lang="en-US"/>
          </a:p>
        </p:txBody>
      </p:sp>
    </p:spTree>
    <p:extLst>
      <p:ext uri="{BB962C8B-B14F-4D97-AF65-F5344CB8AC3E}">
        <p14:creationId xmlns:p14="http://schemas.microsoft.com/office/powerpoint/2010/main" val="112652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sum rule of probability. The marginal probability is the sum of the joint probabilities</a:t>
            </a:r>
          </a:p>
        </p:txBody>
      </p:sp>
      <p:sp>
        <p:nvSpPr>
          <p:cNvPr id="4" name="Slide Number Placeholder 3"/>
          <p:cNvSpPr>
            <a:spLocks noGrp="1"/>
          </p:cNvSpPr>
          <p:nvPr>
            <p:ph type="sldNum" sz="quarter" idx="5"/>
          </p:nvPr>
        </p:nvSpPr>
        <p:spPr/>
        <p:txBody>
          <a:bodyPr/>
          <a:lstStyle/>
          <a:p>
            <a:fld id="{F4F89468-FDD9-E540-A830-D6BDB69CB7B4}" type="slidenum">
              <a:rPr lang="en-US" smtClean="0"/>
              <a:t>35</a:t>
            </a:fld>
            <a:endParaRPr lang="en-US"/>
          </a:p>
        </p:txBody>
      </p:sp>
    </p:spTree>
    <p:extLst>
      <p:ext uri="{BB962C8B-B14F-4D97-AF65-F5344CB8AC3E}">
        <p14:creationId xmlns:p14="http://schemas.microsoft.com/office/powerpoint/2010/main" val="88227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 probability = Conditional probability x the marginal probability</a:t>
            </a:r>
          </a:p>
        </p:txBody>
      </p:sp>
      <p:sp>
        <p:nvSpPr>
          <p:cNvPr id="4" name="Slide Number Placeholder 3"/>
          <p:cNvSpPr>
            <a:spLocks noGrp="1"/>
          </p:cNvSpPr>
          <p:nvPr>
            <p:ph type="sldNum" sz="quarter" idx="5"/>
          </p:nvPr>
        </p:nvSpPr>
        <p:spPr/>
        <p:txBody>
          <a:bodyPr/>
          <a:lstStyle/>
          <a:p>
            <a:fld id="{F4F89468-FDD9-E540-A830-D6BDB69CB7B4}" type="slidenum">
              <a:rPr lang="en-US" smtClean="0"/>
              <a:t>36</a:t>
            </a:fld>
            <a:endParaRPr lang="en-US"/>
          </a:p>
        </p:txBody>
      </p:sp>
    </p:spTree>
    <p:extLst>
      <p:ext uri="{BB962C8B-B14F-4D97-AF65-F5344CB8AC3E}">
        <p14:creationId xmlns:p14="http://schemas.microsoft.com/office/powerpoint/2010/main" val="1064324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Marginal probability is the probability of pick Box A</a:t>
            </a:r>
          </a:p>
        </p:txBody>
      </p:sp>
      <p:sp>
        <p:nvSpPr>
          <p:cNvPr id="4" name="Slide Number Placeholder 3"/>
          <p:cNvSpPr>
            <a:spLocks noGrp="1"/>
          </p:cNvSpPr>
          <p:nvPr>
            <p:ph type="sldNum" sz="quarter" idx="5"/>
          </p:nvPr>
        </p:nvSpPr>
        <p:spPr/>
        <p:txBody>
          <a:bodyPr/>
          <a:lstStyle/>
          <a:p>
            <a:fld id="{F4F89468-FDD9-E540-A830-D6BDB69CB7B4}" type="slidenum">
              <a:rPr lang="en-US" smtClean="0"/>
              <a:t>37</a:t>
            </a:fld>
            <a:endParaRPr lang="en-US"/>
          </a:p>
        </p:txBody>
      </p:sp>
    </p:spTree>
    <p:extLst>
      <p:ext uri="{BB962C8B-B14F-4D97-AF65-F5344CB8AC3E}">
        <p14:creationId xmlns:p14="http://schemas.microsoft.com/office/powerpoint/2010/main" val="2384545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38</a:t>
            </a:fld>
            <a:endParaRPr lang="en-US"/>
          </a:p>
        </p:txBody>
      </p:sp>
    </p:spTree>
    <p:extLst>
      <p:ext uri="{BB962C8B-B14F-4D97-AF65-F5344CB8AC3E}">
        <p14:creationId xmlns:p14="http://schemas.microsoft.com/office/powerpoint/2010/main" val="3275472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39</a:t>
            </a:fld>
            <a:endParaRPr lang="en-US"/>
          </a:p>
        </p:txBody>
      </p:sp>
    </p:spTree>
    <p:extLst>
      <p:ext uri="{BB962C8B-B14F-4D97-AF65-F5344CB8AC3E}">
        <p14:creationId xmlns:p14="http://schemas.microsoft.com/office/powerpoint/2010/main" val="1912907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when we don’t know the counts? We can start to rearrange and find that the if we just know either box A or Orange, we can figure out this result</a:t>
            </a:r>
          </a:p>
          <a:p>
            <a:endParaRPr lang="en-US" dirty="0"/>
          </a:p>
          <a:p>
            <a:r>
              <a:rPr lang="en-US" dirty="0"/>
              <a:t>animate this slide</a:t>
            </a:r>
          </a:p>
        </p:txBody>
      </p:sp>
      <p:sp>
        <p:nvSpPr>
          <p:cNvPr id="4" name="Slide Number Placeholder 3"/>
          <p:cNvSpPr>
            <a:spLocks noGrp="1"/>
          </p:cNvSpPr>
          <p:nvPr>
            <p:ph type="sldNum" sz="quarter" idx="5"/>
          </p:nvPr>
        </p:nvSpPr>
        <p:spPr/>
        <p:txBody>
          <a:bodyPr/>
          <a:lstStyle/>
          <a:p>
            <a:fld id="{F4F89468-FDD9-E540-A830-D6BDB69CB7B4}" type="slidenum">
              <a:rPr lang="en-US" smtClean="0"/>
              <a:t>40</a:t>
            </a:fld>
            <a:endParaRPr lang="en-US"/>
          </a:p>
        </p:txBody>
      </p:sp>
    </p:spTree>
    <p:extLst>
      <p:ext uri="{BB962C8B-B14F-4D97-AF65-F5344CB8AC3E}">
        <p14:creationId xmlns:p14="http://schemas.microsoft.com/office/powerpoint/2010/main" val="422452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a:t>
            </a:fld>
            <a:endParaRPr lang="en-US"/>
          </a:p>
        </p:txBody>
      </p:sp>
    </p:spTree>
    <p:extLst>
      <p:ext uri="{BB962C8B-B14F-4D97-AF65-F5344CB8AC3E}">
        <p14:creationId xmlns:p14="http://schemas.microsoft.com/office/powerpoint/2010/main" val="3420231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if I want to know the probability of box given that I selected an orange, all I have to do is divide by the probability of an orange.</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41</a:t>
            </a:fld>
            <a:endParaRPr lang="en-US"/>
          </a:p>
        </p:txBody>
      </p:sp>
    </p:spTree>
    <p:extLst>
      <p:ext uri="{BB962C8B-B14F-4D97-AF65-F5344CB8AC3E}">
        <p14:creationId xmlns:p14="http://schemas.microsoft.com/office/powerpoint/2010/main" val="8288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42</a:t>
            </a:fld>
            <a:endParaRPr lang="en-US"/>
          </a:p>
        </p:txBody>
      </p:sp>
    </p:spTree>
    <p:extLst>
      <p:ext uri="{BB962C8B-B14F-4D97-AF65-F5344CB8AC3E}">
        <p14:creationId xmlns:p14="http://schemas.microsoft.com/office/powerpoint/2010/main" val="138561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43</a:t>
            </a:fld>
            <a:endParaRPr lang="en-US"/>
          </a:p>
        </p:txBody>
      </p:sp>
    </p:spTree>
    <p:extLst>
      <p:ext uri="{BB962C8B-B14F-4D97-AF65-F5344CB8AC3E}">
        <p14:creationId xmlns:p14="http://schemas.microsoft.com/office/powerpoint/2010/main" val="284575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44</a:t>
            </a:fld>
            <a:endParaRPr lang="en-US"/>
          </a:p>
        </p:txBody>
      </p:sp>
    </p:spTree>
    <p:extLst>
      <p:ext uri="{BB962C8B-B14F-4D97-AF65-F5344CB8AC3E}">
        <p14:creationId xmlns:p14="http://schemas.microsoft.com/office/powerpoint/2010/main" val="3035681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of the orange given box a or the probability of the data given the prior can also be written as the likelihood. And the data is our evidence.</a:t>
            </a:r>
          </a:p>
        </p:txBody>
      </p:sp>
      <p:sp>
        <p:nvSpPr>
          <p:cNvPr id="4" name="Slide Number Placeholder 3"/>
          <p:cNvSpPr>
            <a:spLocks noGrp="1"/>
          </p:cNvSpPr>
          <p:nvPr>
            <p:ph type="sldNum" sz="quarter" idx="5"/>
          </p:nvPr>
        </p:nvSpPr>
        <p:spPr/>
        <p:txBody>
          <a:bodyPr/>
          <a:lstStyle/>
          <a:p>
            <a:fld id="{F4F89468-FDD9-E540-A830-D6BDB69CB7B4}" type="slidenum">
              <a:rPr lang="en-US" smtClean="0"/>
              <a:t>45</a:t>
            </a:fld>
            <a:endParaRPr lang="en-US"/>
          </a:p>
        </p:txBody>
      </p:sp>
    </p:spTree>
    <p:extLst>
      <p:ext uri="{BB962C8B-B14F-4D97-AF65-F5344CB8AC3E}">
        <p14:creationId xmlns:p14="http://schemas.microsoft.com/office/powerpoint/2010/main" val="2181618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Functionally, we can drop the probability of the data because we have the data and while this could matter, we’re really more interested in comparing the probabilities rather than getting the exact probability.</a:t>
            </a:r>
          </a:p>
          <a:p>
            <a:endParaRPr lang="en-US" dirty="0"/>
          </a:p>
          <a:p>
            <a:r>
              <a:rPr lang="en-US" dirty="0"/>
              <a:t>Also, probability of the evidence is to normalize but we don’t need to do that for inference.</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46</a:t>
            </a:fld>
            <a:endParaRPr lang="en-US"/>
          </a:p>
        </p:txBody>
      </p:sp>
    </p:spTree>
    <p:extLst>
      <p:ext uri="{BB962C8B-B14F-4D97-AF65-F5344CB8AC3E}">
        <p14:creationId xmlns:p14="http://schemas.microsoft.com/office/powerpoint/2010/main" val="2111134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 to know</a:t>
            </a:r>
          </a:p>
        </p:txBody>
      </p:sp>
      <p:sp>
        <p:nvSpPr>
          <p:cNvPr id="4" name="Slide Number Placeholder 3"/>
          <p:cNvSpPr>
            <a:spLocks noGrp="1"/>
          </p:cNvSpPr>
          <p:nvPr>
            <p:ph type="sldNum" sz="quarter" idx="5"/>
          </p:nvPr>
        </p:nvSpPr>
        <p:spPr/>
        <p:txBody>
          <a:bodyPr/>
          <a:lstStyle/>
          <a:p>
            <a:fld id="{F4F89468-FDD9-E540-A830-D6BDB69CB7B4}" type="slidenum">
              <a:rPr lang="en-US" smtClean="0"/>
              <a:t>48</a:t>
            </a:fld>
            <a:endParaRPr lang="en-US"/>
          </a:p>
        </p:txBody>
      </p:sp>
    </p:spTree>
    <p:extLst>
      <p:ext uri="{BB962C8B-B14F-4D97-AF65-F5344CB8AC3E}">
        <p14:creationId xmlns:p14="http://schemas.microsoft.com/office/powerpoint/2010/main" val="1799762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49</a:t>
            </a:fld>
            <a:endParaRPr lang="en-US"/>
          </a:p>
        </p:txBody>
      </p:sp>
    </p:spTree>
    <p:extLst>
      <p:ext uri="{BB962C8B-B14F-4D97-AF65-F5344CB8AC3E}">
        <p14:creationId xmlns:p14="http://schemas.microsoft.com/office/powerpoint/2010/main" val="2452465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Rhat</a:t>
            </a:r>
            <a:r>
              <a:rPr lang="en-US" dirty="0"/>
              <a:t> is how good it is. </a:t>
            </a:r>
            <a:r>
              <a:rPr lang="en-US" dirty="0" err="1"/>
              <a:t>Rhat</a:t>
            </a:r>
            <a:r>
              <a:rPr lang="en-US" dirty="0"/>
              <a:t> should be 1 or you should increase the iterations.</a:t>
            </a:r>
          </a:p>
          <a:p>
            <a:r>
              <a:rPr lang="en-US" dirty="0"/>
              <a:t>CI is not a confidence interval, it’s a credible interval.</a:t>
            </a:r>
          </a:p>
          <a:p>
            <a:endParaRPr lang="en-US" dirty="0"/>
          </a:p>
          <a:p>
            <a:r>
              <a:rPr lang="en-US" dirty="0"/>
              <a:t>ESS – Effective sample size. Many iterations</a:t>
            </a:r>
          </a:p>
          <a:p>
            <a:r>
              <a:rPr lang="en-US" dirty="0"/>
              <a:t>Tail – beyond the 95% intervals</a:t>
            </a:r>
          </a:p>
          <a:p>
            <a:r>
              <a:rPr lang="en-US" dirty="0"/>
              <a:t>Bulk – within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Brms= Bayesian regression models using stan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50</a:t>
            </a:fld>
            <a:endParaRPr lang="en-US"/>
          </a:p>
        </p:txBody>
      </p:sp>
    </p:spTree>
    <p:extLst>
      <p:ext uri="{BB962C8B-B14F-4D97-AF65-F5344CB8AC3E}">
        <p14:creationId xmlns:p14="http://schemas.microsoft.com/office/powerpoint/2010/main" val="108855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51</a:t>
            </a:fld>
            <a:endParaRPr lang="en-US"/>
          </a:p>
        </p:txBody>
      </p:sp>
    </p:spTree>
    <p:extLst>
      <p:ext uri="{BB962C8B-B14F-4D97-AF65-F5344CB8AC3E}">
        <p14:creationId xmlns:p14="http://schemas.microsoft.com/office/powerpoint/2010/main" val="350381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a:t>
            </a:fld>
            <a:endParaRPr lang="en-US"/>
          </a:p>
        </p:txBody>
      </p:sp>
    </p:spTree>
    <p:extLst>
      <p:ext uri="{BB962C8B-B14F-4D97-AF65-F5344CB8AC3E}">
        <p14:creationId xmlns:p14="http://schemas.microsoft.com/office/powerpoint/2010/main" val="2073803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credible intervals</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52</a:t>
            </a:fld>
            <a:endParaRPr lang="en-US"/>
          </a:p>
        </p:txBody>
      </p:sp>
    </p:spTree>
    <p:extLst>
      <p:ext uri="{BB962C8B-B14F-4D97-AF65-F5344CB8AC3E}">
        <p14:creationId xmlns:p14="http://schemas.microsoft.com/office/powerpoint/2010/main" val="2247846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to pull towards 5</a:t>
            </a:r>
          </a:p>
        </p:txBody>
      </p:sp>
      <p:sp>
        <p:nvSpPr>
          <p:cNvPr id="4" name="Slide Number Placeholder 3"/>
          <p:cNvSpPr>
            <a:spLocks noGrp="1"/>
          </p:cNvSpPr>
          <p:nvPr>
            <p:ph type="sldNum" sz="quarter" idx="5"/>
          </p:nvPr>
        </p:nvSpPr>
        <p:spPr/>
        <p:txBody>
          <a:bodyPr/>
          <a:lstStyle/>
          <a:p>
            <a:fld id="{F4F89468-FDD9-E540-A830-D6BDB69CB7B4}" type="slidenum">
              <a:rPr lang="en-US" smtClean="0"/>
              <a:t>53</a:t>
            </a:fld>
            <a:endParaRPr lang="en-US"/>
          </a:p>
        </p:txBody>
      </p:sp>
    </p:spTree>
    <p:extLst>
      <p:ext uri="{BB962C8B-B14F-4D97-AF65-F5344CB8AC3E}">
        <p14:creationId xmlns:p14="http://schemas.microsoft.com/office/powerpoint/2010/main" val="879439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credible intervals</a:t>
            </a:r>
          </a:p>
        </p:txBody>
      </p:sp>
      <p:sp>
        <p:nvSpPr>
          <p:cNvPr id="4" name="Slide Number Placeholder 3"/>
          <p:cNvSpPr>
            <a:spLocks noGrp="1"/>
          </p:cNvSpPr>
          <p:nvPr>
            <p:ph type="sldNum" sz="quarter" idx="5"/>
          </p:nvPr>
        </p:nvSpPr>
        <p:spPr/>
        <p:txBody>
          <a:bodyPr/>
          <a:lstStyle/>
          <a:p>
            <a:fld id="{F4F89468-FDD9-E540-A830-D6BDB69CB7B4}" type="slidenum">
              <a:rPr lang="en-US" smtClean="0"/>
              <a:t>54</a:t>
            </a:fld>
            <a:endParaRPr lang="en-US"/>
          </a:p>
        </p:txBody>
      </p:sp>
    </p:spTree>
    <p:extLst>
      <p:ext uri="{BB962C8B-B14F-4D97-AF65-F5344CB8AC3E}">
        <p14:creationId xmlns:p14="http://schemas.microsoft.com/office/powerpoint/2010/main" val="3427249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close to 5</a:t>
            </a:r>
          </a:p>
        </p:txBody>
      </p:sp>
      <p:sp>
        <p:nvSpPr>
          <p:cNvPr id="4" name="Slide Number Placeholder 3"/>
          <p:cNvSpPr>
            <a:spLocks noGrp="1"/>
          </p:cNvSpPr>
          <p:nvPr>
            <p:ph type="sldNum" sz="quarter" idx="5"/>
          </p:nvPr>
        </p:nvSpPr>
        <p:spPr/>
        <p:txBody>
          <a:bodyPr/>
          <a:lstStyle/>
          <a:p>
            <a:fld id="{F4F89468-FDD9-E540-A830-D6BDB69CB7B4}" type="slidenum">
              <a:rPr lang="en-US" smtClean="0"/>
              <a:t>55</a:t>
            </a:fld>
            <a:endParaRPr lang="en-US"/>
          </a:p>
        </p:txBody>
      </p:sp>
    </p:spTree>
    <p:extLst>
      <p:ext uri="{BB962C8B-B14F-4D97-AF65-F5344CB8AC3E}">
        <p14:creationId xmlns:p14="http://schemas.microsoft.com/office/powerpoint/2010/main" val="741190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write beta distribution, but I mean distribution of possible beta values. A beta distribution is something else.</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56</a:t>
            </a:fld>
            <a:endParaRPr lang="en-US"/>
          </a:p>
        </p:txBody>
      </p:sp>
    </p:spTree>
    <p:extLst>
      <p:ext uri="{BB962C8B-B14F-4D97-AF65-F5344CB8AC3E}">
        <p14:creationId xmlns:p14="http://schemas.microsoft.com/office/powerpoint/2010/main" val="1296617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this slide</a:t>
            </a:r>
          </a:p>
        </p:txBody>
      </p:sp>
      <p:sp>
        <p:nvSpPr>
          <p:cNvPr id="4" name="Slide Number Placeholder 3"/>
          <p:cNvSpPr>
            <a:spLocks noGrp="1"/>
          </p:cNvSpPr>
          <p:nvPr>
            <p:ph type="sldNum" sz="quarter" idx="5"/>
          </p:nvPr>
        </p:nvSpPr>
        <p:spPr/>
        <p:txBody>
          <a:bodyPr/>
          <a:lstStyle/>
          <a:p>
            <a:fld id="{F4F89468-FDD9-E540-A830-D6BDB69CB7B4}" type="slidenum">
              <a:rPr lang="en-US" smtClean="0"/>
              <a:t>57</a:t>
            </a:fld>
            <a:endParaRPr lang="en-US"/>
          </a:p>
        </p:txBody>
      </p:sp>
    </p:spTree>
    <p:extLst>
      <p:ext uri="{BB962C8B-B14F-4D97-AF65-F5344CB8AC3E}">
        <p14:creationId xmlns:p14="http://schemas.microsoft.com/office/powerpoint/2010/main" val="3238191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58</a:t>
            </a:fld>
            <a:endParaRPr lang="en-US"/>
          </a:p>
        </p:txBody>
      </p:sp>
    </p:spTree>
    <p:extLst>
      <p:ext uri="{BB962C8B-B14F-4D97-AF65-F5344CB8AC3E}">
        <p14:creationId xmlns:p14="http://schemas.microsoft.com/office/powerpoint/2010/main" val="1682691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 easier way to understand this is to look at both the small and large data sets on the same graph.</a:t>
            </a:r>
          </a:p>
          <a:p>
            <a:endParaRPr lang="en-US" dirty="0"/>
          </a:p>
          <a:p>
            <a:r>
              <a:rPr lang="en-US" dirty="0"/>
              <a:t>Grey line is maximum likelihood for the small data</a:t>
            </a:r>
          </a:p>
          <a:p>
            <a:r>
              <a:rPr lang="en-US" dirty="0"/>
              <a:t>Black line is maximum likelihood for the large data set.</a:t>
            </a:r>
          </a:p>
          <a:p>
            <a:endParaRPr lang="en-US" dirty="0"/>
          </a:p>
          <a:p>
            <a:r>
              <a:rPr lang="en-US" dirty="0"/>
              <a:t>The bottom are the weak prior distributions in these cases, the posteriors fall right in line with the MLEs. Red and blue </a:t>
            </a:r>
          </a:p>
          <a:p>
            <a:endParaRPr lang="en-US" dirty="0"/>
          </a:p>
          <a:p>
            <a:r>
              <a:rPr lang="en-US" dirty="0"/>
              <a:t>But for the informative priors, the data shifts right. Only the small data shifts more than the large data set</a:t>
            </a:r>
          </a:p>
        </p:txBody>
      </p:sp>
      <p:sp>
        <p:nvSpPr>
          <p:cNvPr id="4" name="Slide Number Placeholder 3"/>
          <p:cNvSpPr>
            <a:spLocks noGrp="1"/>
          </p:cNvSpPr>
          <p:nvPr>
            <p:ph type="sldNum" sz="quarter" idx="5"/>
          </p:nvPr>
        </p:nvSpPr>
        <p:spPr/>
        <p:txBody>
          <a:bodyPr/>
          <a:lstStyle/>
          <a:p>
            <a:fld id="{F4F89468-FDD9-E540-A830-D6BDB69CB7B4}" type="slidenum">
              <a:rPr lang="en-US" smtClean="0"/>
              <a:t>59</a:t>
            </a:fld>
            <a:endParaRPr lang="en-US"/>
          </a:p>
        </p:txBody>
      </p:sp>
    </p:spTree>
    <p:extLst>
      <p:ext uri="{BB962C8B-B14F-4D97-AF65-F5344CB8AC3E}">
        <p14:creationId xmlns:p14="http://schemas.microsoft.com/office/powerpoint/2010/main" val="3347350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60</a:t>
            </a:fld>
            <a:endParaRPr lang="en-US"/>
          </a:p>
        </p:txBody>
      </p:sp>
    </p:spTree>
    <p:extLst>
      <p:ext uri="{BB962C8B-B14F-4D97-AF65-F5344CB8AC3E}">
        <p14:creationId xmlns:p14="http://schemas.microsoft.com/office/powerpoint/2010/main" val="337526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61</a:t>
            </a:fld>
            <a:endParaRPr lang="en-US"/>
          </a:p>
        </p:txBody>
      </p:sp>
    </p:spTree>
    <p:extLst>
      <p:ext uri="{BB962C8B-B14F-4D97-AF65-F5344CB8AC3E}">
        <p14:creationId xmlns:p14="http://schemas.microsoft.com/office/powerpoint/2010/main" val="2199578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7</a:t>
            </a:fld>
            <a:endParaRPr lang="en-US"/>
          </a:p>
        </p:txBody>
      </p:sp>
    </p:spTree>
    <p:extLst>
      <p:ext uri="{BB962C8B-B14F-4D97-AF65-F5344CB8AC3E}">
        <p14:creationId xmlns:p14="http://schemas.microsoft.com/office/powerpoint/2010/main" val="2587510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error in the data</a:t>
            </a:r>
          </a:p>
        </p:txBody>
      </p:sp>
      <p:sp>
        <p:nvSpPr>
          <p:cNvPr id="4" name="Slide Number Placeholder 3"/>
          <p:cNvSpPr>
            <a:spLocks noGrp="1"/>
          </p:cNvSpPr>
          <p:nvPr>
            <p:ph type="sldNum" sz="quarter" idx="5"/>
          </p:nvPr>
        </p:nvSpPr>
        <p:spPr/>
        <p:txBody>
          <a:bodyPr/>
          <a:lstStyle/>
          <a:p>
            <a:fld id="{F4F89468-FDD9-E540-A830-D6BDB69CB7B4}" type="slidenum">
              <a:rPr lang="en-US" smtClean="0"/>
              <a:t>62</a:t>
            </a:fld>
            <a:endParaRPr lang="en-US"/>
          </a:p>
        </p:txBody>
      </p:sp>
    </p:spTree>
    <p:extLst>
      <p:ext uri="{BB962C8B-B14F-4D97-AF65-F5344CB8AC3E}">
        <p14:creationId xmlns:p14="http://schemas.microsoft.com/office/powerpoint/2010/main" val="2779763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63</a:t>
            </a:fld>
            <a:endParaRPr lang="en-US"/>
          </a:p>
        </p:txBody>
      </p:sp>
    </p:spTree>
    <p:extLst>
      <p:ext uri="{BB962C8B-B14F-4D97-AF65-F5344CB8AC3E}">
        <p14:creationId xmlns:p14="http://schemas.microsoft.com/office/powerpoint/2010/main" val="3546266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64</a:t>
            </a:fld>
            <a:endParaRPr lang="en-US"/>
          </a:p>
        </p:txBody>
      </p:sp>
    </p:spTree>
    <p:extLst>
      <p:ext uri="{BB962C8B-B14F-4D97-AF65-F5344CB8AC3E}">
        <p14:creationId xmlns:p14="http://schemas.microsoft.com/office/powerpoint/2010/main" val="1834788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use this data to make an inference? First Confidence intervals should not include 0.</a:t>
            </a:r>
          </a:p>
          <a:p>
            <a:r>
              <a:rPr lang="en-US" dirty="0"/>
              <a:t>But you may have heard of the bayes factor. It’s used a lot to supplement or replace p-values</a:t>
            </a:r>
          </a:p>
        </p:txBody>
      </p:sp>
      <p:sp>
        <p:nvSpPr>
          <p:cNvPr id="4" name="Slide Number Placeholder 3"/>
          <p:cNvSpPr>
            <a:spLocks noGrp="1"/>
          </p:cNvSpPr>
          <p:nvPr>
            <p:ph type="sldNum" sz="quarter" idx="5"/>
          </p:nvPr>
        </p:nvSpPr>
        <p:spPr/>
        <p:txBody>
          <a:bodyPr/>
          <a:lstStyle/>
          <a:p>
            <a:fld id="{F4F89468-FDD9-E540-A830-D6BDB69CB7B4}" type="slidenum">
              <a:rPr lang="en-US" smtClean="0"/>
              <a:t>65</a:t>
            </a:fld>
            <a:endParaRPr lang="en-US"/>
          </a:p>
        </p:txBody>
      </p:sp>
    </p:spTree>
    <p:extLst>
      <p:ext uri="{BB962C8B-B14F-4D97-AF65-F5344CB8AC3E}">
        <p14:creationId xmlns:p14="http://schemas.microsoft.com/office/powerpoint/2010/main" val="1055729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66</a:t>
            </a:fld>
            <a:endParaRPr lang="en-US"/>
          </a:p>
        </p:txBody>
      </p:sp>
    </p:spTree>
    <p:extLst>
      <p:ext uri="{BB962C8B-B14F-4D97-AF65-F5344CB8AC3E}">
        <p14:creationId xmlns:p14="http://schemas.microsoft.com/office/powerpoint/2010/main" val="30466611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67</a:t>
            </a:fld>
            <a:endParaRPr lang="en-US"/>
          </a:p>
        </p:txBody>
      </p:sp>
    </p:spTree>
    <p:extLst>
      <p:ext uri="{BB962C8B-B14F-4D97-AF65-F5344CB8AC3E}">
        <p14:creationId xmlns:p14="http://schemas.microsoft.com/office/powerpoint/2010/main" val="3746393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numerators is larger, there’s more evidence and if it’s smaller there’s less evidence.</a:t>
            </a:r>
          </a:p>
        </p:txBody>
      </p:sp>
      <p:sp>
        <p:nvSpPr>
          <p:cNvPr id="4" name="Slide Number Placeholder 3"/>
          <p:cNvSpPr>
            <a:spLocks noGrp="1"/>
          </p:cNvSpPr>
          <p:nvPr>
            <p:ph type="sldNum" sz="quarter" idx="5"/>
          </p:nvPr>
        </p:nvSpPr>
        <p:spPr/>
        <p:txBody>
          <a:bodyPr/>
          <a:lstStyle/>
          <a:p>
            <a:fld id="{F4F89468-FDD9-E540-A830-D6BDB69CB7B4}" type="slidenum">
              <a:rPr lang="en-US" smtClean="0"/>
              <a:t>68</a:t>
            </a:fld>
            <a:endParaRPr lang="en-US"/>
          </a:p>
        </p:txBody>
      </p:sp>
    </p:spTree>
    <p:extLst>
      <p:ext uri="{BB962C8B-B14F-4D97-AF65-F5344CB8AC3E}">
        <p14:creationId xmlns:p14="http://schemas.microsoft.com/office/powerpoint/2010/main" val="4066680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69</a:t>
            </a:fld>
            <a:endParaRPr lang="en-US"/>
          </a:p>
        </p:txBody>
      </p:sp>
    </p:spTree>
    <p:extLst>
      <p:ext uri="{BB962C8B-B14F-4D97-AF65-F5344CB8AC3E}">
        <p14:creationId xmlns:p14="http://schemas.microsoft.com/office/powerpoint/2010/main" val="2450282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hypothesis includes the prior. Given a hypothesis of effect size x. Then if we have a small but “sig” effect size, the probability of that hypothesis (prior) is small. </a:t>
            </a:r>
          </a:p>
          <a:p>
            <a:endParaRPr lang="en-US" dirty="0"/>
          </a:p>
          <a:p>
            <a:r>
              <a:rPr lang="en-US" dirty="0"/>
              <a:t>Put the bayes equation up with prior </a:t>
            </a:r>
            <a:r>
              <a:rPr lang="en-US" dirty="0" err="1"/>
              <a:t>informaiton</a:t>
            </a:r>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70</a:t>
            </a:fld>
            <a:endParaRPr lang="en-US"/>
          </a:p>
        </p:txBody>
      </p:sp>
    </p:spTree>
    <p:extLst>
      <p:ext uri="{BB962C8B-B14F-4D97-AF65-F5344CB8AC3E}">
        <p14:creationId xmlns:p14="http://schemas.microsoft.com/office/powerpoint/2010/main" val="1429753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71</a:t>
            </a:fld>
            <a:endParaRPr lang="en-US"/>
          </a:p>
        </p:txBody>
      </p:sp>
    </p:spTree>
    <p:extLst>
      <p:ext uri="{BB962C8B-B14F-4D97-AF65-F5344CB8AC3E}">
        <p14:creationId xmlns:p14="http://schemas.microsoft.com/office/powerpoint/2010/main" val="41251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8</a:t>
            </a:fld>
            <a:endParaRPr lang="en-US"/>
          </a:p>
        </p:txBody>
      </p:sp>
    </p:spTree>
    <p:extLst>
      <p:ext uri="{BB962C8B-B14F-4D97-AF65-F5344CB8AC3E}">
        <p14:creationId xmlns:p14="http://schemas.microsoft.com/office/powerpoint/2010/main" val="1932166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this is starting to look like p-values because we have these arbitrary cut offs. So now you’re starting to see why there’s controversy, but it gets more complicated because</a:t>
            </a:r>
          </a:p>
        </p:txBody>
      </p:sp>
      <p:sp>
        <p:nvSpPr>
          <p:cNvPr id="4" name="Slide Number Placeholder 3"/>
          <p:cNvSpPr>
            <a:spLocks noGrp="1"/>
          </p:cNvSpPr>
          <p:nvPr>
            <p:ph type="sldNum" sz="quarter" idx="5"/>
          </p:nvPr>
        </p:nvSpPr>
        <p:spPr/>
        <p:txBody>
          <a:bodyPr/>
          <a:lstStyle/>
          <a:p>
            <a:fld id="{F4F89468-FDD9-E540-A830-D6BDB69CB7B4}" type="slidenum">
              <a:rPr lang="en-US" smtClean="0"/>
              <a:t>72</a:t>
            </a:fld>
            <a:endParaRPr lang="en-US"/>
          </a:p>
        </p:txBody>
      </p:sp>
    </p:spTree>
    <p:extLst>
      <p:ext uri="{BB962C8B-B14F-4D97-AF65-F5344CB8AC3E}">
        <p14:creationId xmlns:p14="http://schemas.microsoft.com/office/powerpoint/2010/main" val="2628090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bayes factor changes as we change our prior. In particular, a diffuse prior can be very problematic.</a:t>
            </a:r>
          </a:p>
        </p:txBody>
      </p:sp>
      <p:sp>
        <p:nvSpPr>
          <p:cNvPr id="4" name="Slide Number Placeholder 3"/>
          <p:cNvSpPr>
            <a:spLocks noGrp="1"/>
          </p:cNvSpPr>
          <p:nvPr>
            <p:ph type="sldNum" sz="quarter" idx="5"/>
          </p:nvPr>
        </p:nvSpPr>
        <p:spPr/>
        <p:txBody>
          <a:bodyPr/>
          <a:lstStyle/>
          <a:p>
            <a:fld id="{F4F89468-FDD9-E540-A830-D6BDB69CB7B4}" type="slidenum">
              <a:rPr lang="en-US" smtClean="0"/>
              <a:t>73</a:t>
            </a:fld>
            <a:endParaRPr lang="en-US"/>
          </a:p>
        </p:txBody>
      </p:sp>
    </p:spTree>
    <p:extLst>
      <p:ext uri="{BB962C8B-B14F-4D97-AF65-F5344CB8AC3E}">
        <p14:creationId xmlns:p14="http://schemas.microsoft.com/office/powerpoint/2010/main" val="98210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bayes factor changes as we change our prior. In particular, a diffuse prior can be very problematic.</a:t>
            </a:r>
          </a:p>
          <a:p>
            <a:endParaRPr lang="en-US" dirty="0"/>
          </a:p>
          <a:p>
            <a:r>
              <a:rPr lang="en-US" dirty="0"/>
              <a:t>The diffuse prior has the peak to show a greater density if the posterior is peaking within it.</a:t>
            </a:r>
          </a:p>
          <a:p>
            <a:endParaRPr lang="en-US" dirty="0"/>
          </a:p>
          <a:p>
            <a:r>
              <a:rPr lang="en-US" dirty="0"/>
              <a:t>Flat prior is more like the regular regression</a:t>
            </a:r>
          </a:p>
        </p:txBody>
      </p:sp>
      <p:sp>
        <p:nvSpPr>
          <p:cNvPr id="4" name="Slide Number Placeholder 3"/>
          <p:cNvSpPr>
            <a:spLocks noGrp="1"/>
          </p:cNvSpPr>
          <p:nvPr>
            <p:ph type="sldNum" sz="quarter" idx="5"/>
          </p:nvPr>
        </p:nvSpPr>
        <p:spPr/>
        <p:txBody>
          <a:bodyPr/>
          <a:lstStyle/>
          <a:p>
            <a:fld id="{F4F89468-FDD9-E540-A830-D6BDB69CB7B4}" type="slidenum">
              <a:rPr lang="en-US" smtClean="0"/>
              <a:t>74</a:t>
            </a:fld>
            <a:endParaRPr lang="en-US"/>
          </a:p>
        </p:txBody>
      </p:sp>
    </p:spTree>
    <p:extLst>
      <p:ext uri="{BB962C8B-B14F-4D97-AF65-F5344CB8AC3E}">
        <p14:creationId xmlns:p14="http://schemas.microsoft.com/office/powerpoint/2010/main" val="1312149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 informative priors can also be problematic and favor the null. </a:t>
            </a:r>
          </a:p>
          <a:p>
            <a:endParaRPr lang="en-US" dirty="0"/>
          </a:p>
          <a:p>
            <a:r>
              <a:rPr lang="en-US" dirty="0"/>
              <a:t>The expected huge effect doesn’t exist so we get a bayes factor in favor of the null.</a:t>
            </a:r>
          </a:p>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75</a:t>
            </a:fld>
            <a:endParaRPr lang="en-US"/>
          </a:p>
        </p:txBody>
      </p:sp>
    </p:spTree>
    <p:extLst>
      <p:ext uri="{BB962C8B-B14F-4D97-AF65-F5344CB8AC3E}">
        <p14:creationId xmlns:p14="http://schemas.microsoft.com/office/powerpoint/2010/main" val="4290649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76</a:t>
            </a:fld>
            <a:endParaRPr lang="en-US"/>
          </a:p>
        </p:txBody>
      </p:sp>
    </p:spTree>
    <p:extLst>
      <p:ext uri="{BB962C8B-B14F-4D97-AF65-F5344CB8AC3E}">
        <p14:creationId xmlns:p14="http://schemas.microsoft.com/office/powerpoint/2010/main" val="333962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recognize that this is an issue of having priors that are not included in the evidence though. It shows up most clearly when we have a diffuse prior but it can also happen if we have a really narrow prior that never occurs in our evidence.</a:t>
            </a:r>
          </a:p>
          <a:p>
            <a:endParaRPr lang="en-US" dirty="0"/>
          </a:p>
          <a:p>
            <a:r>
              <a:rPr lang="en-US" dirty="0"/>
              <a:t>then you’re narrowing what you consider to be correct results</a:t>
            </a:r>
          </a:p>
          <a:p>
            <a:endParaRPr lang="en-US" dirty="0"/>
          </a:p>
          <a:p>
            <a:r>
              <a:rPr lang="en-US" dirty="0"/>
              <a:t>This is happening because the informative priors are on the other side of the data. There's less effect than our prior beliefs would indicate.</a:t>
            </a:r>
          </a:p>
        </p:txBody>
      </p:sp>
      <p:sp>
        <p:nvSpPr>
          <p:cNvPr id="4" name="Slide Number Placeholder 3"/>
          <p:cNvSpPr>
            <a:spLocks noGrp="1"/>
          </p:cNvSpPr>
          <p:nvPr>
            <p:ph type="sldNum" sz="quarter" idx="5"/>
          </p:nvPr>
        </p:nvSpPr>
        <p:spPr/>
        <p:txBody>
          <a:bodyPr/>
          <a:lstStyle/>
          <a:p>
            <a:fld id="{F4F89468-FDD9-E540-A830-D6BDB69CB7B4}" type="slidenum">
              <a:rPr lang="en-US" smtClean="0"/>
              <a:t>77</a:t>
            </a:fld>
            <a:endParaRPr lang="en-US"/>
          </a:p>
        </p:txBody>
      </p:sp>
    </p:spTree>
    <p:extLst>
      <p:ext uri="{BB962C8B-B14F-4D97-AF65-F5344CB8AC3E}">
        <p14:creationId xmlns:p14="http://schemas.microsoft.com/office/powerpoint/2010/main" val="26605936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problems do diminish if you have more evidence.</a:t>
            </a:r>
          </a:p>
        </p:txBody>
      </p:sp>
      <p:sp>
        <p:nvSpPr>
          <p:cNvPr id="4" name="Slide Number Placeholder 3"/>
          <p:cNvSpPr>
            <a:spLocks noGrp="1"/>
          </p:cNvSpPr>
          <p:nvPr>
            <p:ph type="sldNum" sz="quarter" idx="5"/>
          </p:nvPr>
        </p:nvSpPr>
        <p:spPr/>
        <p:txBody>
          <a:bodyPr/>
          <a:lstStyle/>
          <a:p>
            <a:fld id="{F4F89468-FDD9-E540-A830-D6BDB69CB7B4}" type="slidenum">
              <a:rPr lang="en-US" smtClean="0"/>
              <a:t>78</a:t>
            </a:fld>
            <a:endParaRPr lang="en-US"/>
          </a:p>
        </p:txBody>
      </p:sp>
    </p:spTree>
    <p:extLst>
      <p:ext uri="{BB962C8B-B14F-4D97-AF65-F5344CB8AC3E}">
        <p14:creationId xmlns:p14="http://schemas.microsoft.com/office/powerpoint/2010/main" val="3945102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return to setting our priors.</a:t>
            </a:r>
          </a:p>
        </p:txBody>
      </p:sp>
      <p:sp>
        <p:nvSpPr>
          <p:cNvPr id="4" name="Slide Number Placeholder 3"/>
          <p:cNvSpPr>
            <a:spLocks noGrp="1"/>
          </p:cNvSpPr>
          <p:nvPr>
            <p:ph type="sldNum" sz="quarter" idx="5"/>
          </p:nvPr>
        </p:nvSpPr>
        <p:spPr/>
        <p:txBody>
          <a:bodyPr/>
          <a:lstStyle/>
          <a:p>
            <a:fld id="{F4F89468-FDD9-E540-A830-D6BDB69CB7B4}" type="slidenum">
              <a:rPr lang="en-US" smtClean="0"/>
              <a:t>79</a:t>
            </a:fld>
            <a:endParaRPr lang="en-US"/>
          </a:p>
        </p:txBody>
      </p:sp>
    </p:spTree>
    <p:extLst>
      <p:ext uri="{BB962C8B-B14F-4D97-AF65-F5344CB8AC3E}">
        <p14:creationId xmlns:p14="http://schemas.microsoft.com/office/powerpoint/2010/main" val="29854545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80</a:t>
            </a:fld>
            <a:endParaRPr lang="en-US"/>
          </a:p>
        </p:txBody>
      </p:sp>
    </p:spTree>
    <p:extLst>
      <p:ext uri="{BB962C8B-B14F-4D97-AF65-F5344CB8AC3E}">
        <p14:creationId xmlns:p14="http://schemas.microsoft.com/office/powerpoint/2010/main" val="10212340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81</a:t>
            </a:fld>
            <a:endParaRPr lang="en-US"/>
          </a:p>
        </p:txBody>
      </p:sp>
    </p:spTree>
    <p:extLst>
      <p:ext uri="{BB962C8B-B14F-4D97-AF65-F5344CB8AC3E}">
        <p14:creationId xmlns:p14="http://schemas.microsoft.com/office/powerpoint/2010/main" val="32838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a:t>
            </a:fld>
            <a:endParaRPr lang="en-US"/>
          </a:p>
        </p:txBody>
      </p:sp>
    </p:spTree>
    <p:extLst>
      <p:ext uri="{BB962C8B-B14F-4D97-AF65-F5344CB8AC3E}">
        <p14:creationId xmlns:p14="http://schemas.microsoft.com/office/powerpoint/2010/main" val="41330135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 wet reasonable priors, we get data that more accurately resembles this graph.</a:t>
            </a:r>
          </a:p>
          <a:p>
            <a:endParaRPr lang="en-US" dirty="0"/>
          </a:p>
          <a:p>
            <a:r>
              <a:rPr lang="en-US" dirty="0"/>
              <a:t>Do a sensitivity analysis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these with lots of priors, report the more conservative, but be careful of overdoing it. When you start to see the extreme informative prior is dropping your evidence more than just an informative prior, you’ve probably gone too far.</a:t>
            </a:r>
          </a:p>
        </p:txBody>
      </p:sp>
      <p:sp>
        <p:nvSpPr>
          <p:cNvPr id="4" name="Slide Number Placeholder 3"/>
          <p:cNvSpPr>
            <a:spLocks noGrp="1"/>
          </p:cNvSpPr>
          <p:nvPr>
            <p:ph type="sldNum" sz="quarter" idx="5"/>
          </p:nvPr>
        </p:nvSpPr>
        <p:spPr/>
        <p:txBody>
          <a:bodyPr/>
          <a:lstStyle/>
          <a:p>
            <a:fld id="{F4F89468-FDD9-E540-A830-D6BDB69CB7B4}" type="slidenum">
              <a:rPr lang="en-US" smtClean="0"/>
              <a:t>82</a:t>
            </a:fld>
            <a:endParaRPr lang="en-US"/>
          </a:p>
        </p:txBody>
      </p:sp>
    </p:spTree>
    <p:extLst>
      <p:ext uri="{BB962C8B-B14F-4D97-AF65-F5344CB8AC3E}">
        <p14:creationId xmlns:p14="http://schemas.microsoft.com/office/powerpoint/2010/main" val="2934099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one so different? </a:t>
            </a:r>
          </a:p>
        </p:txBody>
      </p:sp>
      <p:sp>
        <p:nvSpPr>
          <p:cNvPr id="4" name="Slide Number Placeholder 3"/>
          <p:cNvSpPr>
            <a:spLocks noGrp="1"/>
          </p:cNvSpPr>
          <p:nvPr>
            <p:ph type="sldNum" sz="quarter" idx="5"/>
          </p:nvPr>
        </p:nvSpPr>
        <p:spPr/>
        <p:txBody>
          <a:bodyPr/>
          <a:lstStyle/>
          <a:p>
            <a:fld id="{F4F89468-FDD9-E540-A830-D6BDB69CB7B4}" type="slidenum">
              <a:rPr lang="en-US" smtClean="0"/>
              <a:t>83</a:t>
            </a:fld>
            <a:endParaRPr lang="en-US"/>
          </a:p>
        </p:txBody>
      </p:sp>
    </p:spTree>
    <p:extLst>
      <p:ext uri="{BB962C8B-B14F-4D97-AF65-F5344CB8AC3E}">
        <p14:creationId xmlns:p14="http://schemas.microsoft.com/office/powerpoint/2010/main" val="1872889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that has to do with where this code comes from. So let’s dive into that.</a:t>
            </a:r>
          </a:p>
        </p:txBody>
      </p:sp>
      <p:sp>
        <p:nvSpPr>
          <p:cNvPr id="4" name="Slide Number Placeholder 3"/>
          <p:cNvSpPr>
            <a:spLocks noGrp="1"/>
          </p:cNvSpPr>
          <p:nvPr>
            <p:ph type="sldNum" sz="quarter" idx="5"/>
          </p:nvPr>
        </p:nvSpPr>
        <p:spPr/>
        <p:txBody>
          <a:bodyPr/>
          <a:lstStyle/>
          <a:p>
            <a:fld id="{F4F89468-FDD9-E540-A830-D6BDB69CB7B4}" type="slidenum">
              <a:rPr lang="en-US" smtClean="0"/>
              <a:t>84</a:t>
            </a:fld>
            <a:endParaRPr lang="en-US"/>
          </a:p>
        </p:txBody>
      </p:sp>
    </p:spTree>
    <p:extLst>
      <p:ext uri="{BB962C8B-B14F-4D97-AF65-F5344CB8AC3E}">
        <p14:creationId xmlns:p14="http://schemas.microsoft.com/office/powerpoint/2010/main" val="3902901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85</a:t>
            </a:fld>
            <a:endParaRPr lang="en-US"/>
          </a:p>
        </p:txBody>
      </p:sp>
    </p:spTree>
    <p:extLst>
      <p:ext uri="{BB962C8B-B14F-4D97-AF65-F5344CB8AC3E}">
        <p14:creationId xmlns:p14="http://schemas.microsoft.com/office/powerpoint/2010/main" val="34069927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90</a:t>
            </a:fld>
            <a:endParaRPr lang="en-US"/>
          </a:p>
        </p:txBody>
      </p:sp>
    </p:spTree>
    <p:extLst>
      <p:ext uri="{BB962C8B-B14F-4D97-AF65-F5344CB8AC3E}">
        <p14:creationId xmlns:p14="http://schemas.microsoft.com/office/powerpoint/2010/main" val="2174634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91</a:t>
            </a:fld>
            <a:endParaRPr lang="en-US"/>
          </a:p>
        </p:txBody>
      </p:sp>
    </p:spTree>
    <p:extLst>
      <p:ext uri="{BB962C8B-B14F-4D97-AF65-F5344CB8AC3E}">
        <p14:creationId xmlns:p14="http://schemas.microsoft.com/office/powerpoint/2010/main" val="2390871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it a few times.</a:t>
            </a:r>
          </a:p>
        </p:txBody>
      </p:sp>
      <p:sp>
        <p:nvSpPr>
          <p:cNvPr id="4" name="Slide Number Placeholder 3"/>
          <p:cNvSpPr>
            <a:spLocks noGrp="1"/>
          </p:cNvSpPr>
          <p:nvPr>
            <p:ph type="sldNum" sz="quarter" idx="5"/>
          </p:nvPr>
        </p:nvSpPr>
        <p:spPr/>
        <p:txBody>
          <a:bodyPr/>
          <a:lstStyle/>
          <a:p>
            <a:fld id="{F4F89468-FDD9-E540-A830-D6BDB69CB7B4}" type="slidenum">
              <a:rPr lang="en-US" smtClean="0"/>
              <a:t>92</a:t>
            </a:fld>
            <a:endParaRPr lang="en-US"/>
          </a:p>
        </p:txBody>
      </p:sp>
    </p:spTree>
    <p:extLst>
      <p:ext uri="{BB962C8B-B14F-4D97-AF65-F5344CB8AC3E}">
        <p14:creationId xmlns:p14="http://schemas.microsoft.com/office/powerpoint/2010/main" val="833271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93</a:t>
            </a:fld>
            <a:endParaRPr lang="en-US"/>
          </a:p>
        </p:txBody>
      </p:sp>
    </p:spTree>
    <p:extLst>
      <p:ext uri="{BB962C8B-B14F-4D97-AF65-F5344CB8AC3E}">
        <p14:creationId xmlns:p14="http://schemas.microsoft.com/office/powerpoint/2010/main" val="1106644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94</a:t>
            </a:fld>
            <a:endParaRPr lang="en-US"/>
          </a:p>
        </p:txBody>
      </p:sp>
    </p:spTree>
    <p:extLst>
      <p:ext uri="{BB962C8B-B14F-4D97-AF65-F5344CB8AC3E}">
        <p14:creationId xmlns:p14="http://schemas.microsoft.com/office/powerpoint/2010/main" val="31447010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Norberg &amp; </a:t>
            </a:r>
            <a:r>
              <a:rPr lang="en-US" dirty="0" err="1"/>
              <a:t>Fraundorf</a:t>
            </a:r>
            <a:r>
              <a:rPr lang="en-US" dirty="0"/>
              <a:t> (2021) Memory benefits from contrastive focus truly require focus: Evidence from clefts and connectives (page 9)</a:t>
            </a:r>
          </a:p>
        </p:txBody>
      </p:sp>
      <p:sp>
        <p:nvSpPr>
          <p:cNvPr id="4" name="Slide Number Placeholder 3"/>
          <p:cNvSpPr>
            <a:spLocks noGrp="1"/>
          </p:cNvSpPr>
          <p:nvPr>
            <p:ph type="sldNum" sz="quarter" idx="5"/>
          </p:nvPr>
        </p:nvSpPr>
        <p:spPr/>
        <p:txBody>
          <a:bodyPr/>
          <a:lstStyle/>
          <a:p>
            <a:fld id="{F4F89468-FDD9-E540-A830-D6BDB69CB7B4}" type="slidenum">
              <a:rPr lang="en-US" smtClean="0"/>
              <a:t>95</a:t>
            </a:fld>
            <a:endParaRPr lang="en-US"/>
          </a:p>
        </p:txBody>
      </p:sp>
    </p:spTree>
    <p:extLst>
      <p:ext uri="{BB962C8B-B14F-4D97-AF65-F5344CB8AC3E}">
        <p14:creationId xmlns:p14="http://schemas.microsoft.com/office/powerpoint/2010/main" val="406908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10</a:t>
            </a:fld>
            <a:endParaRPr lang="en-US"/>
          </a:p>
        </p:txBody>
      </p:sp>
    </p:spTree>
    <p:extLst>
      <p:ext uri="{BB962C8B-B14F-4D97-AF65-F5344CB8AC3E}">
        <p14:creationId xmlns:p14="http://schemas.microsoft.com/office/powerpoint/2010/main" val="35502493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89468-FDD9-E540-A830-D6BDB69CB7B4}" type="slidenum">
              <a:rPr lang="en-US" smtClean="0"/>
              <a:t>96</a:t>
            </a:fld>
            <a:endParaRPr lang="en-US"/>
          </a:p>
        </p:txBody>
      </p:sp>
    </p:spTree>
    <p:extLst>
      <p:ext uri="{BB962C8B-B14F-4D97-AF65-F5344CB8AC3E}">
        <p14:creationId xmlns:p14="http://schemas.microsoft.com/office/powerpoint/2010/main" val="183403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7703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6148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08278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65562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4/23/22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772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6577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81189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91333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943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8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4/23/22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74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4/23/22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36541074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9.tiff"/><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6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36.tiff"/></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7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vasishth.github.io/bayescogsci/book/sec-N400BF.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tiff"/><Relationship Id="rId4" Type="http://schemas.openxmlformats.org/officeDocument/2006/relationships/image" Target="../media/image45.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65B7BD5-04D8-4B71-BF6C-C58E1A474BD1}"/>
              </a:ext>
            </a:extLst>
          </p:cNvPr>
          <p:cNvPicPr>
            <a:picLocks noChangeAspect="1"/>
          </p:cNvPicPr>
          <p:nvPr/>
        </p:nvPicPr>
        <p:blipFill rotWithShape="1">
          <a:blip r:embed="rId3"/>
          <a:srcRect t="890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7" name="Rectangle 16">
            <a:extLst>
              <a:ext uri="{FF2B5EF4-FFF2-40B4-BE49-F238E27FC236}">
                <a16:creationId xmlns:a16="http://schemas.microsoft.com/office/drawing/2014/main" id="{767E5D14-5396-4D7B-996A-7BFD00576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 y="466659"/>
            <a:ext cx="10033000" cy="5890509"/>
          </a:xfrm>
          <a:prstGeom prst="rect">
            <a:avLst/>
          </a:prstGeom>
          <a:gradFill flip="none" rotWithShape="1">
            <a:gsLst>
              <a:gs pos="40000">
                <a:srgbClr val="000000">
                  <a:alpha val="35000"/>
                </a:srgbClr>
              </a:gs>
              <a:gs pos="60000">
                <a:srgbClr val="000000">
                  <a:alpha val="35000"/>
                </a:srgbClr>
              </a:gs>
              <a:gs pos="20000">
                <a:srgbClr val="000000">
                  <a:alpha val="20000"/>
                </a:srgbClr>
              </a:gs>
              <a:gs pos="0">
                <a:srgbClr val="000000">
                  <a:alpha val="0"/>
                </a:srgbClr>
              </a:gs>
              <a:gs pos="100000">
                <a:srgbClr val="000000">
                  <a:alpha val="0"/>
                </a:srgbClr>
              </a:gs>
              <a:gs pos="80000">
                <a:srgbClr val="000000">
                  <a:alpha val="2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9" name="Group 18">
            <a:extLst>
              <a:ext uri="{FF2B5EF4-FFF2-40B4-BE49-F238E27FC236}">
                <a16:creationId xmlns:a16="http://schemas.microsoft.com/office/drawing/2014/main" id="{E14350AE-EC1C-4F25-89C0-954A46AD8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20" name="Rectangle 19">
              <a:extLst>
                <a:ext uri="{FF2B5EF4-FFF2-40B4-BE49-F238E27FC236}">
                  <a16:creationId xmlns:a16="http://schemas.microsoft.com/office/drawing/2014/main" id="{AE4B8450-1C95-4531-850D-7F686ACF7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769F795D-66E2-4432-87F1-7E13EA568E8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E870852C-150C-4471-870D-11A27F4654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1089950-4556-4EE5-B23C-9FA83C28F1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12CF34BC-E280-4CBF-AF4A-7F778162E8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22B8AF45-EA47-4AF8-B61A-9803450AE8D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443807CF-0501-40E7-BFD0-D82647E71E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4" name="Freeform 68">
                  <a:extLst>
                    <a:ext uri="{FF2B5EF4-FFF2-40B4-BE49-F238E27FC236}">
                      <a16:creationId xmlns:a16="http://schemas.microsoft.com/office/drawing/2014/main" id="{776C808B-231E-40AC-849E-C32F2B8E2F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2363355C-504A-42FE-8E50-40CA0B20A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938C58D4-333C-44D7-B4AB-5550D5C880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5" name="Freeform: Shape 30">
            <a:extLst>
              <a:ext uri="{FF2B5EF4-FFF2-40B4-BE49-F238E27FC236}">
                <a16:creationId xmlns:a16="http://schemas.microsoft.com/office/drawing/2014/main" id="{7D545465-6708-4A06-B237-742C91A8A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4AE7F0-C592-944C-8F44-C63ACD58D95F}"/>
              </a:ext>
            </a:extLst>
          </p:cNvPr>
          <p:cNvSpPr>
            <a:spLocks noGrp="1"/>
          </p:cNvSpPr>
          <p:nvPr>
            <p:ph type="ctrTitle"/>
          </p:nvPr>
        </p:nvSpPr>
        <p:spPr>
          <a:xfrm>
            <a:off x="2197100" y="1089025"/>
            <a:ext cx="7797800" cy="1532951"/>
          </a:xfrm>
        </p:spPr>
        <p:txBody>
          <a:bodyPr>
            <a:normAutofit/>
          </a:bodyPr>
          <a:lstStyle/>
          <a:p>
            <a:r>
              <a:rPr lang="en-US">
                <a:solidFill>
                  <a:srgbClr val="FFFFFF"/>
                </a:solidFill>
              </a:rPr>
              <a:t>Bayesian Statistics</a:t>
            </a:r>
          </a:p>
        </p:txBody>
      </p:sp>
    </p:spTree>
    <p:extLst>
      <p:ext uri="{BB962C8B-B14F-4D97-AF65-F5344CB8AC3E}">
        <p14:creationId xmlns:p14="http://schemas.microsoft.com/office/powerpoint/2010/main" val="642838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6810431" y="887179"/>
            <a:ext cx="4026808" cy="1077218"/>
          </a:xfrm>
          <a:prstGeom prst="rect">
            <a:avLst/>
          </a:prstGeom>
          <a:noFill/>
        </p:spPr>
        <p:txBody>
          <a:bodyPr wrap="none" rtlCol="0">
            <a:spAutoFit/>
          </a:bodyPr>
          <a:lstStyle/>
          <a:p>
            <a:r>
              <a:rPr lang="en-US" sz="3200" dirty="0"/>
              <a:t>The classic example:</a:t>
            </a:r>
          </a:p>
          <a:p>
            <a:pPr algn="ctr"/>
            <a:r>
              <a:rPr lang="en-US" sz="3200" dirty="0"/>
              <a:t>Neil deGrasse Tyson</a:t>
            </a:r>
          </a:p>
        </p:txBody>
      </p: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258532995"/>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1366CED-0D2D-4D4A-AF3A-238256312E85}"/>
              </a:ext>
            </a:extLst>
          </p:cNvPr>
          <p:cNvSpPr txBox="1"/>
          <p:nvPr/>
        </p:nvSpPr>
        <p:spPr>
          <a:xfrm>
            <a:off x="4449665" y="5702697"/>
            <a:ext cx="1767920" cy="369332"/>
          </a:xfrm>
          <a:prstGeom prst="rect">
            <a:avLst/>
          </a:prstGeom>
          <a:noFill/>
        </p:spPr>
        <p:txBody>
          <a:bodyPr wrap="none" rtlCol="0">
            <a:spAutoFit/>
          </a:bodyPr>
          <a:lstStyle/>
          <a:p>
            <a:r>
              <a:rPr lang="en-US" dirty="0"/>
              <a:t>Posterior Belief</a:t>
            </a:r>
          </a:p>
        </p:txBody>
      </p:sp>
      <p:sp>
        <p:nvSpPr>
          <p:cNvPr id="15" name="TextBox 14">
            <a:extLst>
              <a:ext uri="{FF2B5EF4-FFF2-40B4-BE49-F238E27FC236}">
                <a16:creationId xmlns:a16="http://schemas.microsoft.com/office/drawing/2014/main" id="{E4AD7CA4-EFEB-9C49-8539-44D413AD308D}"/>
              </a:ext>
            </a:extLst>
          </p:cNvPr>
          <p:cNvSpPr txBox="1"/>
          <p:nvPr/>
        </p:nvSpPr>
        <p:spPr>
          <a:xfrm>
            <a:off x="2204675" y="5710512"/>
            <a:ext cx="1324593" cy="369332"/>
          </a:xfrm>
          <a:prstGeom prst="rect">
            <a:avLst/>
          </a:prstGeom>
          <a:noFill/>
        </p:spPr>
        <p:txBody>
          <a:bodyPr wrap="none" rtlCol="0">
            <a:spAutoFit/>
          </a:bodyPr>
          <a:lstStyle/>
          <a:p>
            <a:r>
              <a:rPr lang="en-US" dirty="0"/>
              <a:t>Prior Belief</a:t>
            </a:r>
          </a:p>
        </p:txBody>
      </p:sp>
      <p:sp>
        <p:nvSpPr>
          <p:cNvPr id="18" name="TextBox 17">
            <a:extLst>
              <a:ext uri="{FF2B5EF4-FFF2-40B4-BE49-F238E27FC236}">
                <a16:creationId xmlns:a16="http://schemas.microsoft.com/office/drawing/2014/main" id="{46526358-2A9E-564F-8A6C-96F76D823663}"/>
              </a:ext>
            </a:extLst>
          </p:cNvPr>
          <p:cNvSpPr txBox="1"/>
          <p:nvPr/>
        </p:nvSpPr>
        <p:spPr>
          <a:xfrm>
            <a:off x="3308355" y="6358848"/>
            <a:ext cx="7549824" cy="400110"/>
          </a:xfrm>
          <a:prstGeom prst="rect">
            <a:avLst/>
          </a:prstGeom>
          <a:noFill/>
        </p:spPr>
        <p:txBody>
          <a:bodyPr wrap="none" rtlCol="0">
            <a:spAutoFit/>
          </a:bodyPr>
          <a:lstStyle/>
          <a:p>
            <a:r>
              <a:rPr lang="en-US" sz="2000" dirty="0"/>
              <a:t>ESP is real based on review of meta-analysis as statistically solid</a:t>
            </a:r>
          </a:p>
        </p:txBody>
      </p:sp>
      <p:cxnSp>
        <p:nvCxnSpPr>
          <p:cNvPr id="19" name="Straight Connector 18">
            <a:extLst>
              <a:ext uri="{FF2B5EF4-FFF2-40B4-BE49-F238E27FC236}">
                <a16:creationId xmlns:a16="http://schemas.microsoft.com/office/drawing/2014/main" id="{48404C1C-6987-6ABE-F2A9-452346FCDC18}"/>
              </a:ext>
            </a:extLst>
          </p:cNvPr>
          <p:cNvCxnSpPr/>
          <p:nvPr/>
        </p:nvCxnSpPr>
        <p:spPr>
          <a:xfrm>
            <a:off x="2872069" y="268309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DF93C41-6E8D-3C19-57C2-2B6B3FD2DEA8}"/>
              </a:ext>
            </a:extLst>
          </p:cNvPr>
          <p:cNvSpPr txBox="1"/>
          <p:nvPr/>
        </p:nvSpPr>
        <p:spPr>
          <a:xfrm>
            <a:off x="2889004" y="6358848"/>
            <a:ext cx="319318"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1009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2368437334"/>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4AD7CA4-EFEB-9C49-8539-44D413AD308D}"/>
              </a:ext>
            </a:extLst>
          </p:cNvPr>
          <p:cNvSpPr txBox="1"/>
          <p:nvPr/>
        </p:nvSpPr>
        <p:spPr>
          <a:xfrm>
            <a:off x="2226707" y="2307185"/>
            <a:ext cx="1324593" cy="369332"/>
          </a:xfrm>
          <a:prstGeom prst="rect">
            <a:avLst/>
          </a:prstGeom>
          <a:noFill/>
        </p:spPr>
        <p:txBody>
          <a:bodyPr wrap="none" rtlCol="0">
            <a:spAutoFit/>
          </a:bodyPr>
          <a:lstStyle/>
          <a:p>
            <a:r>
              <a:rPr lang="en-US" dirty="0"/>
              <a:t>Prior Belief</a:t>
            </a:r>
          </a:p>
        </p:txBody>
      </p:sp>
      <p:sp>
        <p:nvSpPr>
          <p:cNvPr id="20" name="TextBox 19">
            <a:extLst>
              <a:ext uri="{FF2B5EF4-FFF2-40B4-BE49-F238E27FC236}">
                <a16:creationId xmlns:a16="http://schemas.microsoft.com/office/drawing/2014/main" id="{EDF93C41-6E8D-3C19-57C2-2B6B3FD2DEA8}"/>
              </a:ext>
            </a:extLst>
          </p:cNvPr>
          <p:cNvSpPr txBox="1"/>
          <p:nvPr/>
        </p:nvSpPr>
        <p:spPr>
          <a:xfrm>
            <a:off x="2719671" y="6358848"/>
            <a:ext cx="319318" cy="369332"/>
          </a:xfrm>
          <a:prstGeom prst="rect">
            <a:avLst/>
          </a:prstGeom>
          <a:noFill/>
        </p:spPr>
        <p:txBody>
          <a:bodyPr wrap="none" rtlCol="0">
            <a:spAutoFit/>
          </a:bodyPr>
          <a:lstStyle/>
          <a:p>
            <a:r>
              <a:rPr lang="en-US" dirty="0"/>
              <a:t>0</a:t>
            </a:r>
          </a:p>
        </p:txBody>
      </p:sp>
      <p:cxnSp>
        <p:nvCxnSpPr>
          <p:cNvPr id="23" name="Straight Connector 22">
            <a:extLst>
              <a:ext uri="{FF2B5EF4-FFF2-40B4-BE49-F238E27FC236}">
                <a16:creationId xmlns:a16="http://schemas.microsoft.com/office/drawing/2014/main" id="{4568970B-DF2B-4389-49B5-C9430A7419F5}"/>
              </a:ext>
            </a:extLst>
          </p:cNvPr>
          <p:cNvCxnSpPr/>
          <p:nvPr/>
        </p:nvCxnSpPr>
        <p:spPr>
          <a:xfrm>
            <a:off x="2872069" y="268309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4F2F07D-41B4-2760-A435-505323C2EBAF}"/>
              </a:ext>
            </a:extLst>
          </p:cNvPr>
          <p:cNvSpPr txBox="1"/>
          <p:nvPr/>
        </p:nvSpPr>
        <p:spPr>
          <a:xfrm>
            <a:off x="5724317" y="2287521"/>
            <a:ext cx="1283365" cy="369332"/>
          </a:xfrm>
          <a:prstGeom prst="rect">
            <a:avLst/>
          </a:prstGeom>
          <a:noFill/>
        </p:spPr>
        <p:txBody>
          <a:bodyPr wrap="none" rtlCol="0">
            <a:spAutoFit/>
          </a:bodyPr>
          <a:lstStyle/>
          <a:p>
            <a:r>
              <a:rPr lang="en-US" dirty="0"/>
              <a:t>Likelihood</a:t>
            </a:r>
          </a:p>
        </p:txBody>
      </p:sp>
    </p:spTree>
    <p:extLst>
      <p:ext uri="{BB962C8B-B14F-4D97-AF65-F5344CB8AC3E}">
        <p14:creationId xmlns:p14="http://schemas.microsoft.com/office/powerpoint/2010/main" val="1354592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85C6D3AA-2B47-C4A1-90DE-865B315A7D22}"/>
              </a:ext>
            </a:extLst>
          </p:cNvPr>
          <p:cNvGraphicFramePr>
            <a:graphicFrameLocks/>
          </p:cNvGraphicFramePr>
          <p:nvPr/>
        </p:nvGraphicFramePr>
        <p:xfrm>
          <a:off x="908987" y="2067845"/>
          <a:ext cx="8100998" cy="426878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1366CED-0D2D-4D4A-AF3A-238256312E85}"/>
              </a:ext>
            </a:extLst>
          </p:cNvPr>
          <p:cNvSpPr txBox="1"/>
          <p:nvPr/>
        </p:nvSpPr>
        <p:spPr>
          <a:xfrm>
            <a:off x="4242620" y="2307185"/>
            <a:ext cx="1767920" cy="369332"/>
          </a:xfrm>
          <a:prstGeom prst="rect">
            <a:avLst/>
          </a:prstGeom>
          <a:noFill/>
        </p:spPr>
        <p:txBody>
          <a:bodyPr wrap="none" rtlCol="0">
            <a:spAutoFit/>
          </a:bodyPr>
          <a:lstStyle/>
          <a:p>
            <a:r>
              <a:rPr lang="en-US" dirty="0"/>
              <a:t>Posterior Belief</a:t>
            </a:r>
          </a:p>
        </p:txBody>
      </p:sp>
      <p:sp>
        <p:nvSpPr>
          <p:cNvPr id="15" name="TextBox 14">
            <a:extLst>
              <a:ext uri="{FF2B5EF4-FFF2-40B4-BE49-F238E27FC236}">
                <a16:creationId xmlns:a16="http://schemas.microsoft.com/office/drawing/2014/main" id="{E4AD7CA4-EFEB-9C49-8539-44D413AD308D}"/>
              </a:ext>
            </a:extLst>
          </p:cNvPr>
          <p:cNvSpPr txBox="1"/>
          <p:nvPr/>
        </p:nvSpPr>
        <p:spPr>
          <a:xfrm>
            <a:off x="2226707" y="2307185"/>
            <a:ext cx="1324593" cy="369332"/>
          </a:xfrm>
          <a:prstGeom prst="rect">
            <a:avLst/>
          </a:prstGeom>
          <a:noFill/>
        </p:spPr>
        <p:txBody>
          <a:bodyPr wrap="none" rtlCol="0">
            <a:spAutoFit/>
          </a:bodyPr>
          <a:lstStyle/>
          <a:p>
            <a:r>
              <a:rPr lang="en-US" dirty="0"/>
              <a:t>Prior Belief</a:t>
            </a:r>
          </a:p>
        </p:txBody>
      </p:sp>
      <p:sp>
        <p:nvSpPr>
          <p:cNvPr id="20" name="TextBox 19">
            <a:extLst>
              <a:ext uri="{FF2B5EF4-FFF2-40B4-BE49-F238E27FC236}">
                <a16:creationId xmlns:a16="http://schemas.microsoft.com/office/drawing/2014/main" id="{EDF93C41-6E8D-3C19-57C2-2B6B3FD2DEA8}"/>
              </a:ext>
            </a:extLst>
          </p:cNvPr>
          <p:cNvSpPr txBox="1"/>
          <p:nvPr/>
        </p:nvSpPr>
        <p:spPr>
          <a:xfrm>
            <a:off x="2736603" y="6358848"/>
            <a:ext cx="319318" cy="369332"/>
          </a:xfrm>
          <a:prstGeom prst="rect">
            <a:avLst/>
          </a:prstGeom>
          <a:noFill/>
        </p:spPr>
        <p:txBody>
          <a:bodyPr wrap="none" rtlCol="0">
            <a:spAutoFit/>
          </a:bodyPr>
          <a:lstStyle/>
          <a:p>
            <a:r>
              <a:rPr lang="en-US" dirty="0"/>
              <a:t>0</a:t>
            </a:r>
          </a:p>
        </p:txBody>
      </p:sp>
      <p:cxnSp>
        <p:nvCxnSpPr>
          <p:cNvPr id="23" name="Straight Connector 22">
            <a:extLst>
              <a:ext uri="{FF2B5EF4-FFF2-40B4-BE49-F238E27FC236}">
                <a16:creationId xmlns:a16="http://schemas.microsoft.com/office/drawing/2014/main" id="{4568970B-DF2B-4389-49B5-C9430A7419F5}"/>
              </a:ext>
            </a:extLst>
          </p:cNvPr>
          <p:cNvCxnSpPr/>
          <p:nvPr/>
        </p:nvCxnSpPr>
        <p:spPr>
          <a:xfrm>
            <a:off x="2872069" y="268309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4F2F07D-41B4-2760-A435-505323C2EBAF}"/>
              </a:ext>
            </a:extLst>
          </p:cNvPr>
          <p:cNvSpPr txBox="1"/>
          <p:nvPr/>
        </p:nvSpPr>
        <p:spPr>
          <a:xfrm>
            <a:off x="6257230" y="2307185"/>
            <a:ext cx="1283365" cy="369332"/>
          </a:xfrm>
          <a:prstGeom prst="rect">
            <a:avLst/>
          </a:prstGeom>
          <a:noFill/>
        </p:spPr>
        <p:txBody>
          <a:bodyPr wrap="none" rtlCol="0">
            <a:spAutoFit/>
          </a:bodyPr>
          <a:lstStyle/>
          <a:p>
            <a:r>
              <a:rPr lang="en-US" dirty="0"/>
              <a:t>Likelihood</a:t>
            </a:r>
          </a:p>
        </p:txBody>
      </p:sp>
    </p:spTree>
    <p:extLst>
      <p:ext uri="{BB962C8B-B14F-4D97-AF65-F5344CB8AC3E}">
        <p14:creationId xmlns:p14="http://schemas.microsoft.com/office/powerpoint/2010/main" val="995625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p:txBody>
          <a:bodyPr/>
          <a:lstStyle/>
          <a:p>
            <a:r>
              <a:rPr lang="en-US" dirty="0"/>
              <a:t>Why Bother?</a:t>
            </a:r>
          </a:p>
        </p:txBody>
      </p:sp>
      <p:sp>
        <p:nvSpPr>
          <p:cNvPr id="3" name="Content Placeholder 2">
            <a:extLst>
              <a:ext uri="{FF2B5EF4-FFF2-40B4-BE49-F238E27FC236}">
                <a16:creationId xmlns:a16="http://schemas.microsoft.com/office/drawing/2014/main" id="{AEF114FE-EA91-6E49-AECA-8624F10760D8}"/>
              </a:ext>
            </a:extLst>
          </p:cNvPr>
          <p:cNvSpPr>
            <a:spLocks noGrp="1"/>
          </p:cNvSpPr>
          <p:nvPr>
            <p:ph idx="1"/>
          </p:nvPr>
        </p:nvSpPr>
        <p:spPr/>
        <p:txBody>
          <a:bodyPr>
            <a:noAutofit/>
          </a:bodyPr>
          <a:lstStyle/>
          <a:p>
            <a:endParaRPr lang="en-US" sz="2400" dirty="0"/>
          </a:p>
          <a:p>
            <a:r>
              <a:rPr lang="en-US" sz="2400" dirty="0">
                <a:solidFill>
                  <a:srgbClr val="000000"/>
                </a:solidFill>
              </a:rPr>
              <a:t>Allows us to account for a wealth of prior literature</a:t>
            </a:r>
          </a:p>
          <a:p>
            <a:r>
              <a:rPr lang="en-US" sz="2400" dirty="0">
                <a:solidFill>
                  <a:srgbClr val="000000"/>
                </a:solidFill>
              </a:rPr>
              <a:t>Allows for proving the null</a:t>
            </a:r>
          </a:p>
          <a:p>
            <a:pPr lvl="1"/>
            <a:r>
              <a:rPr lang="en-US" sz="2400" dirty="0">
                <a:solidFill>
                  <a:srgbClr val="000000"/>
                </a:solidFill>
              </a:rPr>
              <a:t>	What is a p-value?</a:t>
            </a:r>
          </a:p>
          <a:p>
            <a:pPr lvl="4"/>
            <a:r>
              <a:rPr lang="en-US" sz="2400" dirty="0">
                <a:solidFill>
                  <a:srgbClr val="000000"/>
                </a:solidFill>
              </a:rPr>
              <a:t>The probability of obtaining test results at least as extreme as the results actually observed, under the assumption that the null hypothesis correct.</a:t>
            </a:r>
          </a:p>
        </p:txBody>
      </p:sp>
    </p:spTree>
    <p:extLst>
      <p:ext uri="{BB962C8B-B14F-4D97-AF65-F5344CB8AC3E}">
        <p14:creationId xmlns:p14="http://schemas.microsoft.com/office/powerpoint/2010/main" val="404834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706593" y="1007775"/>
            <a:ext cx="1757212" cy="584775"/>
          </a:xfrm>
          <a:prstGeom prst="rect">
            <a:avLst/>
          </a:prstGeom>
          <a:noFill/>
        </p:spPr>
        <p:txBody>
          <a:bodyPr wrap="none" rtlCol="0">
            <a:spAutoFit/>
          </a:bodyPr>
          <a:lstStyle/>
          <a:p>
            <a:r>
              <a:rPr lang="en-US" sz="3200" i="1" dirty="0"/>
              <a:t>p</a:t>
            </a:r>
            <a:r>
              <a:rPr lang="en-US" sz="3200" dirty="0"/>
              <a:t>-values</a:t>
            </a:r>
          </a:p>
        </p:txBody>
      </p:sp>
      <p:pic>
        <p:nvPicPr>
          <p:cNvPr id="16" name="Picture 2" descr="Understanding Probability Distributions - Statistics By Jim">
            <a:extLst>
              <a:ext uri="{FF2B5EF4-FFF2-40B4-BE49-F238E27FC236}">
                <a16:creationId xmlns:a16="http://schemas.microsoft.com/office/drawing/2014/main" id="{D4F3370F-2AA4-8C47-A503-BA6BEFAE0E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48" b="8593"/>
          <a:stretch/>
        </p:blipFill>
        <p:spPr bwMode="auto">
          <a:xfrm>
            <a:off x="2351903" y="2300288"/>
            <a:ext cx="7315200" cy="3743326"/>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C57408-B055-2947-9843-B074DA2B5DE9}"/>
              </a:ext>
            </a:extLst>
          </p:cNvPr>
          <p:cNvSpPr/>
          <p:nvPr/>
        </p:nvSpPr>
        <p:spPr>
          <a:xfrm>
            <a:off x="7843838" y="5657850"/>
            <a:ext cx="185737" cy="10001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C0B1376-7107-DF4A-BADC-4C6A8CD82F3E}"/>
              </a:ext>
            </a:extLst>
          </p:cNvPr>
          <p:cNvCxnSpPr>
            <a:cxnSpLocks/>
          </p:cNvCxnSpPr>
          <p:nvPr/>
        </p:nvCxnSpPr>
        <p:spPr>
          <a:xfrm rot="10800000" flipV="1">
            <a:off x="8029574" y="4757738"/>
            <a:ext cx="640080" cy="900112"/>
          </a:xfrm>
          <a:prstGeom prst="straightConnector1">
            <a:avLst/>
          </a:prstGeom>
          <a:ln w="47625">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2421715-7C87-C24C-99BC-C2BAA11FBB31}"/>
              </a:ext>
            </a:extLst>
          </p:cNvPr>
          <p:cNvSpPr/>
          <p:nvPr/>
        </p:nvSpPr>
        <p:spPr>
          <a:xfrm>
            <a:off x="6846389" y="5038725"/>
            <a:ext cx="185737" cy="10001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D1F0F0C-18B1-E842-BAE2-519D4AA2EAC9}"/>
              </a:ext>
            </a:extLst>
          </p:cNvPr>
          <p:cNvCxnSpPr>
            <a:cxnSpLocks/>
          </p:cNvCxnSpPr>
          <p:nvPr/>
        </p:nvCxnSpPr>
        <p:spPr>
          <a:xfrm flipH="1">
            <a:off x="7032125" y="3714750"/>
            <a:ext cx="811713" cy="1209675"/>
          </a:xfrm>
          <a:prstGeom prst="straightConnector1">
            <a:avLst/>
          </a:prstGeom>
          <a:ln w="47625">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242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706593" y="1007775"/>
            <a:ext cx="1757212" cy="584775"/>
          </a:xfrm>
          <a:prstGeom prst="rect">
            <a:avLst/>
          </a:prstGeom>
          <a:noFill/>
        </p:spPr>
        <p:txBody>
          <a:bodyPr wrap="none" rtlCol="0">
            <a:spAutoFit/>
          </a:bodyPr>
          <a:lstStyle/>
          <a:p>
            <a:r>
              <a:rPr lang="en-US" sz="3200" i="1" dirty="0"/>
              <a:t>p</a:t>
            </a:r>
            <a:r>
              <a:rPr lang="en-US" sz="3200" dirty="0"/>
              <a:t>-values</a:t>
            </a:r>
          </a:p>
        </p:txBody>
      </p:sp>
      <p:pic>
        <p:nvPicPr>
          <p:cNvPr id="21" name="Picture 2" descr="File Drawer Problem | Fragility Vaccine">
            <a:extLst>
              <a:ext uri="{FF2B5EF4-FFF2-40B4-BE49-F238E27FC236}">
                <a16:creationId xmlns:a16="http://schemas.microsoft.com/office/drawing/2014/main" id="{80C93AE4-4FA3-6548-901A-5261F35F99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233" y="2801078"/>
            <a:ext cx="3855324" cy="25971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File Drawer Problem | Fragility Vaccine">
            <a:extLst>
              <a:ext uri="{FF2B5EF4-FFF2-40B4-BE49-F238E27FC236}">
                <a16:creationId xmlns:a16="http://schemas.microsoft.com/office/drawing/2014/main" id="{9DE17D64-D54C-5A42-A839-792AE9241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0343" y="2177968"/>
            <a:ext cx="3961124" cy="45493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Why is there negativity towards publishing negative results?">
            <a:extLst>
              <a:ext uri="{FF2B5EF4-FFF2-40B4-BE49-F238E27FC236}">
                <a16:creationId xmlns:a16="http://schemas.microsoft.com/office/drawing/2014/main" id="{065C7C20-A7ED-694A-8075-03F784C11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7315"/>
          <a:stretch/>
        </p:blipFill>
        <p:spPr bwMode="auto">
          <a:xfrm>
            <a:off x="4366538" y="1633881"/>
            <a:ext cx="3511823" cy="522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3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706593" y="1007775"/>
            <a:ext cx="1757212" cy="584775"/>
          </a:xfrm>
          <a:prstGeom prst="rect">
            <a:avLst/>
          </a:prstGeom>
          <a:noFill/>
        </p:spPr>
        <p:txBody>
          <a:bodyPr wrap="none" rtlCol="0">
            <a:spAutoFit/>
          </a:bodyPr>
          <a:lstStyle/>
          <a:p>
            <a:r>
              <a:rPr lang="en-US" sz="3200" i="1" dirty="0"/>
              <a:t>p</a:t>
            </a:r>
            <a:r>
              <a:rPr lang="en-US" sz="3200" dirty="0"/>
              <a:t>-values</a:t>
            </a:r>
          </a:p>
        </p:txBody>
      </p:sp>
      <p:pic>
        <p:nvPicPr>
          <p:cNvPr id="15" name="Picture 6" descr="Why is there negativity towards publishing negative results?">
            <a:extLst>
              <a:ext uri="{FF2B5EF4-FFF2-40B4-BE49-F238E27FC236}">
                <a16:creationId xmlns:a16="http://schemas.microsoft.com/office/drawing/2014/main" id="{4D7B33B0-1C6F-214E-976D-244D1CF17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917"/>
          <a:stretch/>
        </p:blipFill>
        <p:spPr bwMode="auto">
          <a:xfrm>
            <a:off x="4252930" y="1878441"/>
            <a:ext cx="3686140" cy="490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741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706593" y="1007775"/>
            <a:ext cx="3064685" cy="584775"/>
          </a:xfrm>
          <a:prstGeom prst="rect">
            <a:avLst/>
          </a:prstGeom>
          <a:noFill/>
        </p:spPr>
        <p:txBody>
          <a:bodyPr wrap="none" rtlCol="0">
            <a:spAutoFit/>
          </a:bodyPr>
          <a:lstStyle/>
          <a:p>
            <a:r>
              <a:rPr lang="en-US" sz="3200" dirty="0"/>
              <a:t>Proving the null</a:t>
            </a:r>
          </a:p>
        </p:txBody>
      </p:sp>
      <p:pic>
        <p:nvPicPr>
          <p:cNvPr id="16" name="Picture 2" descr="Bayesian Statistics Explained in Simple English For Beginners">
            <a:extLst>
              <a:ext uri="{FF2B5EF4-FFF2-40B4-BE49-F238E27FC236}">
                <a16:creationId xmlns:a16="http://schemas.microsoft.com/office/drawing/2014/main" id="{C7D12948-E012-3B4D-AF11-5EEE93CED1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6000" y="2750297"/>
            <a:ext cx="4999885" cy="3099928"/>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5BAC647A-7A54-5A4C-A5B1-AAA79964104F}"/>
              </a:ext>
            </a:extLst>
          </p:cNvPr>
          <p:cNvSpPr>
            <a:spLocks noGrp="1"/>
          </p:cNvSpPr>
          <p:nvPr>
            <p:ph idx="1"/>
          </p:nvPr>
        </p:nvSpPr>
        <p:spPr>
          <a:xfrm>
            <a:off x="990000" y="2361601"/>
            <a:ext cx="4078800" cy="3416900"/>
          </a:xfrm>
        </p:spPr>
        <p:txBody>
          <a:bodyPr>
            <a:normAutofit/>
          </a:bodyPr>
          <a:lstStyle/>
          <a:p>
            <a:pPr>
              <a:lnSpc>
                <a:spcPct val="140000"/>
              </a:lnSpc>
            </a:pPr>
            <a:r>
              <a:rPr lang="en-US" dirty="0">
                <a:solidFill>
                  <a:srgbClr val="000000"/>
                </a:solidFill>
              </a:rPr>
              <a:t>Given the null hypothesis, how likely is my data</a:t>
            </a:r>
          </a:p>
          <a:p>
            <a:pPr>
              <a:lnSpc>
                <a:spcPct val="140000"/>
              </a:lnSpc>
            </a:pPr>
            <a:r>
              <a:rPr lang="en-US" dirty="0">
                <a:solidFill>
                  <a:srgbClr val="000000"/>
                </a:solidFill>
              </a:rPr>
              <a:t>Given the data, which hypothesis is more likely (the null or the alternative)</a:t>
            </a:r>
          </a:p>
          <a:p>
            <a:pPr lvl="1">
              <a:lnSpc>
                <a:spcPct val="140000"/>
              </a:lnSpc>
            </a:pPr>
            <a:r>
              <a:rPr lang="en-US" dirty="0">
                <a:solidFill>
                  <a:srgbClr val="000000"/>
                </a:solidFill>
              </a:rPr>
              <a:t>	y = b0</a:t>
            </a:r>
          </a:p>
          <a:p>
            <a:pPr lvl="1">
              <a:lnSpc>
                <a:spcPct val="140000"/>
              </a:lnSpc>
            </a:pPr>
            <a:r>
              <a:rPr lang="en-US" dirty="0">
                <a:solidFill>
                  <a:srgbClr val="000000"/>
                </a:solidFill>
              </a:rPr>
              <a:t>	y = b0 + b1</a:t>
            </a:r>
          </a:p>
          <a:p>
            <a:pPr lvl="1">
              <a:lnSpc>
                <a:spcPct val="140000"/>
              </a:lnSpc>
            </a:pPr>
            <a:endParaRPr lang="en-US" dirty="0">
              <a:solidFill>
                <a:srgbClr val="000000"/>
              </a:solidFill>
            </a:endParaRPr>
          </a:p>
        </p:txBody>
      </p:sp>
    </p:spTree>
    <p:extLst>
      <p:ext uri="{BB962C8B-B14F-4D97-AF65-F5344CB8AC3E}">
        <p14:creationId xmlns:p14="http://schemas.microsoft.com/office/powerpoint/2010/main" val="33033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p:txBody>
          <a:bodyPr/>
          <a:lstStyle/>
          <a:p>
            <a:r>
              <a:rPr lang="en-US" dirty="0"/>
              <a:t>Why Bother?</a:t>
            </a:r>
          </a:p>
        </p:txBody>
      </p:sp>
      <p:sp>
        <p:nvSpPr>
          <p:cNvPr id="3" name="Content Placeholder 2">
            <a:extLst>
              <a:ext uri="{FF2B5EF4-FFF2-40B4-BE49-F238E27FC236}">
                <a16:creationId xmlns:a16="http://schemas.microsoft.com/office/drawing/2014/main" id="{AEF114FE-EA91-6E49-AECA-8624F10760D8}"/>
              </a:ext>
            </a:extLst>
          </p:cNvPr>
          <p:cNvSpPr>
            <a:spLocks noGrp="1"/>
          </p:cNvSpPr>
          <p:nvPr>
            <p:ph idx="1"/>
          </p:nvPr>
        </p:nvSpPr>
        <p:spPr/>
        <p:txBody>
          <a:bodyPr>
            <a:noAutofit/>
          </a:bodyPr>
          <a:lstStyle/>
          <a:p>
            <a:endParaRPr lang="en-US" sz="2400" dirty="0">
              <a:solidFill>
                <a:srgbClr val="000000"/>
              </a:solidFill>
            </a:endParaRPr>
          </a:p>
          <a:p>
            <a:r>
              <a:rPr lang="en-US" sz="2400" dirty="0">
                <a:solidFill>
                  <a:srgbClr val="000000"/>
                </a:solidFill>
              </a:rPr>
              <a:t>Allows us to account for a wealth of prior literature</a:t>
            </a:r>
          </a:p>
          <a:p>
            <a:r>
              <a:rPr lang="en-US" sz="2400" dirty="0">
                <a:solidFill>
                  <a:srgbClr val="000000"/>
                </a:solidFill>
              </a:rPr>
              <a:t>Allows for proving the null</a:t>
            </a:r>
          </a:p>
          <a:p>
            <a:pPr lvl="1"/>
            <a:r>
              <a:rPr lang="en-US" sz="2400" dirty="0">
                <a:solidFill>
                  <a:srgbClr val="000000"/>
                </a:solidFill>
              </a:rPr>
              <a:t>	What is a p-value?</a:t>
            </a:r>
          </a:p>
          <a:p>
            <a:pPr lvl="4"/>
            <a:r>
              <a:rPr lang="en-US" sz="2400" dirty="0">
                <a:solidFill>
                  <a:srgbClr val="000000"/>
                </a:solidFill>
              </a:rPr>
              <a:t>The probability of obtaining test results at least as extreme as the results actually observed, under the assumption that the null hypothesis correct.</a:t>
            </a:r>
          </a:p>
          <a:p>
            <a:r>
              <a:rPr lang="en-US" sz="2400" dirty="0">
                <a:solidFill>
                  <a:srgbClr val="000000"/>
                </a:solidFill>
              </a:rPr>
              <a:t>More reliable results with less data</a:t>
            </a:r>
          </a:p>
        </p:txBody>
      </p:sp>
    </p:spTree>
    <p:extLst>
      <p:ext uri="{BB962C8B-B14F-4D97-AF65-F5344CB8AC3E}">
        <p14:creationId xmlns:p14="http://schemas.microsoft.com/office/powerpoint/2010/main" val="1296274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263681" y="1025039"/>
            <a:ext cx="3533724" cy="584775"/>
          </a:xfrm>
          <a:prstGeom prst="rect">
            <a:avLst/>
          </a:prstGeom>
          <a:noFill/>
        </p:spPr>
        <p:txBody>
          <a:bodyPr wrap="none" rtlCol="0">
            <a:spAutoFit/>
          </a:bodyPr>
          <a:lstStyle/>
          <a:p>
            <a:r>
              <a:rPr lang="en-US" sz="3200" dirty="0"/>
              <a:t>Few Observations</a:t>
            </a:r>
          </a:p>
        </p:txBody>
      </p:sp>
      <p:graphicFrame>
        <p:nvGraphicFramePr>
          <p:cNvPr id="4" name="Table 4">
            <a:extLst>
              <a:ext uri="{FF2B5EF4-FFF2-40B4-BE49-F238E27FC236}">
                <a16:creationId xmlns:a16="http://schemas.microsoft.com/office/drawing/2014/main" id="{D8ECD89F-5690-4C41-B15F-8392FB53BD2D}"/>
              </a:ext>
            </a:extLst>
          </p:cNvPr>
          <p:cNvGraphicFramePr>
            <a:graphicFrameLocks noGrp="1"/>
          </p:cNvGraphicFramePr>
          <p:nvPr>
            <p:extLst>
              <p:ext uri="{D42A27DB-BD31-4B8C-83A1-F6EECF244321}">
                <p14:modId xmlns:p14="http://schemas.microsoft.com/office/powerpoint/2010/main" val="1558023066"/>
              </p:ext>
            </p:extLst>
          </p:nvPr>
        </p:nvGraphicFramePr>
        <p:xfrm>
          <a:off x="1456088" y="2104120"/>
          <a:ext cx="9279823" cy="1854200"/>
        </p:xfrm>
        <a:graphic>
          <a:graphicData uri="http://schemas.openxmlformats.org/drawingml/2006/table">
            <a:tbl>
              <a:tblPr firstRow="1" bandRow="1">
                <a:tableStyleId>{68D230F3-CF80-4859-8CE7-A43EE81993B5}</a:tableStyleId>
              </a:tblPr>
              <a:tblGrid>
                <a:gridCol w="2589717">
                  <a:extLst>
                    <a:ext uri="{9D8B030D-6E8A-4147-A177-3AD203B41FA5}">
                      <a16:colId xmlns:a16="http://schemas.microsoft.com/office/drawing/2014/main" val="827902888"/>
                    </a:ext>
                  </a:extLst>
                </a:gridCol>
                <a:gridCol w="1564621">
                  <a:extLst>
                    <a:ext uri="{9D8B030D-6E8A-4147-A177-3AD203B41FA5}">
                      <a16:colId xmlns:a16="http://schemas.microsoft.com/office/drawing/2014/main" val="764374394"/>
                    </a:ext>
                  </a:extLst>
                </a:gridCol>
                <a:gridCol w="1896113">
                  <a:extLst>
                    <a:ext uri="{9D8B030D-6E8A-4147-A177-3AD203B41FA5}">
                      <a16:colId xmlns:a16="http://schemas.microsoft.com/office/drawing/2014/main" val="1260990669"/>
                    </a:ext>
                  </a:extLst>
                </a:gridCol>
                <a:gridCol w="3229372">
                  <a:extLst>
                    <a:ext uri="{9D8B030D-6E8A-4147-A177-3AD203B41FA5}">
                      <a16:colId xmlns:a16="http://schemas.microsoft.com/office/drawing/2014/main" val="2365336607"/>
                    </a:ext>
                  </a:extLst>
                </a:gridCol>
              </a:tblGrid>
              <a:tr h="370840">
                <a:tc>
                  <a:txBody>
                    <a:bodyPr/>
                    <a:lstStyle/>
                    <a:p>
                      <a:pPr algn="ctr"/>
                      <a:r>
                        <a:rPr lang="en-US" dirty="0"/>
                        <a:t># of Coin Tosses</a:t>
                      </a:r>
                    </a:p>
                  </a:txBody>
                  <a:tcPr/>
                </a:tc>
                <a:tc>
                  <a:txBody>
                    <a:bodyPr/>
                    <a:lstStyle/>
                    <a:p>
                      <a:pPr algn="ctr"/>
                      <a:r>
                        <a:rPr lang="en-US" dirty="0"/>
                        <a:t># of heads</a:t>
                      </a:r>
                    </a:p>
                  </a:txBody>
                  <a:tcPr/>
                </a:tc>
                <a:tc>
                  <a:txBody>
                    <a:bodyPr/>
                    <a:lstStyle/>
                    <a:p>
                      <a:pPr algn="ctr"/>
                      <a:r>
                        <a:rPr lang="en-US" dirty="0"/>
                        <a:t>% of heads</a:t>
                      </a:r>
                    </a:p>
                  </a:txBody>
                  <a:tcPr/>
                </a:tc>
                <a:tc>
                  <a:txBody>
                    <a:bodyPr/>
                    <a:lstStyle/>
                    <a:p>
                      <a:pPr algn="ctr"/>
                      <a:r>
                        <a:rPr lang="en-US" dirty="0"/>
                        <a:t>Heads/Tails are not equal</a:t>
                      </a:r>
                    </a:p>
                  </a:txBody>
                  <a:tcPr/>
                </a:tc>
                <a:extLst>
                  <a:ext uri="{0D108BD9-81ED-4DB2-BD59-A6C34878D82A}">
                    <a16:rowId xmlns:a16="http://schemas.microsoft.com/office/drawing/2014/main" val="469582987"/>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undetermined</a:t>
                      </a:r>
                    </a:p>
                  </a:txBody>
                  <a:tcPr/>
                </a:tc>
                <a:extLst>
                  <a:ext uri="{0D108BD9-81ED-4DB2-BD59-A6C34878D82A}">
                    <a16:rowId xmlns:a16="http://schemas.microsoft.com/office/drawing/2014/main" val="1885748244"/>
                  </a:ext>
                </a:extLst>
              </a:tr>
              <a:tr h="370840">
                <a:tc>
                  <a:txBody>
                    <a:bodyPr/>
                    <a:lstStyle/>
                    <a:p>
                      <a:pPr algn="ctr"/>
                      <a:r>
                        <a:rPr lang="en-US" dirty="0"/>
                        <a:t>10</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i="1" dirty="0"/>
                        <a:t>p</a:t>
                      </a:r>
                      <a:r>
                        <a:rPr lang="en-US" dirty="0"/>
                        <a:t> = .05</a:t>
                      </a:r>
                    </a:p>
                  </a:txBody>
                  <a:tcPr/>
                </a:tc>
                <a:extLst>
                  <a:ext uri="{0D108BD9-81ED-4DB2-BD59-A6C34878D82A}">
                    <a16:rowId xmlns:a16="http://schemas.microsoft.com/office/drawing/2014/main" val="1198973839"/>
                  </a:ext>
                </a:extLst>
              </a:tr>
              <a:tr h="370840">
                <a:tc>
                  <a:txBody>
                    <a:bodyPr/>
                    <a:lstStyle/>
                    <a:p>
                      <a:pPr algn="ctr"/>
                      <a:r>
                        <a:rPr lang="en-US" dirty="0"/>
                        <a:t>20</a:t>
                      </a:r>
                    </a:p>
                  </a:txBody>
                  <a:tcPr/>
                </a:tc>
                <a:tc>
                  <a:txBody>
                    <a:bodyPr/>
                    <a:lstStyle/>
                    <a:p>
                      <a:pPr algn="ctr"/>
                      <a:r>
                        <a:rPr lang="en-US" dirty="0"/>
                        <a:t>13</a:t>
                      </a:r>
                    </a:p>
                  </a:txBody>
                  <a:tcPr/>
                </a:tc>
                <a:tc>
                  <a:txBody>
                    <a:bodyPr/>
                    <a:lstStyle/>
                    <a:p>
                      <a:pPr algn="ctr"/>
                      <a:r>
                        <a:rPr lang="en-US" dirty="0"/>
                        <a:t>65%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p</a:t>
                      </a:r>
                      <a:r>
                        <a:rPr lang="en-US" dirty="0"/>
                        <a:t> = .19</a:t>
                      </a:r>
                    </a:p>
                  </a:txBody>
                  <a:tcPr/>
                </a:tc>
                <a:extLst>
                  <a:ext uri="{0D108BD9-81ED-4DB2-BD59-A6C34878D82A}">
                    <a16:rowId xmlns:a16="http://schemas.microsoft.com/office/drawing/2014/main" val="3451904582"/>
                  </a:ext>
                </a:extLst>
              </a:tr>
              <a:tr h="370840">
                <a:tc>
                  <a:txBody>
                    <a:bodyPr/>
                    <a:lstStyle/>
                    <a:p>
                      <a:pPr algn="ctr"/>
                      <a:r>
                        <a:rPr lang="en-US" dirty="0"/>
                        <a:t>100</a:t>
                      </a:r>
                    </a:p>
                  </a:txBody>
                  <a:tcPr/>
                </a:tc>
                <a:tc>
                  <a:txBody>
                    <a:bodyPr/>
                    <a:lstStyle/>
                    <a:p>
                      <a:pPr algn="ctr"/>
                      <a:r>
                        <a:rPr lang="en-US" dirty="0"/>
                        <a:t>46</a:t>
                      </a:r>
                    </a:p>
                  </a:txBody>
                  <a:tcPr/>
                </a:tc>
                <a:tc>
                  <a:txBody>
                    <a:bodyPr/>
                    <a:lstStyle/>
                    <a:p>
                      <a:pPr algn="ctr"/>
                      <a:r>
                        <a:rPr lang="en-US" dirty="0"/>
                        <a:t>46%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p</a:t>
                      </a:r>
                      <a:r>
                        <a:rPr lang="en-US" dirty="0"/>
                        <a:t> = .43</a:t>
                      </a:r>
                    </a:p>
                  </a:txBody>
                  <a:tcPr/>
                </a:tc>
                <a:extLst>
                  <a:ext uri="{0D108BD9-81ED-4DB2-BD59-A6C34878D82A}">
                    <a16:rowId xmlns:a16="http://schemas.microsoft.com/office/drawing/2014/main" val="891125823"/>
                  </a:ext>
                </a:extLst>
              </a:tr>
            </a:tbl>
          </a:graphicData>
        </a:graphic>
      </p:graphicFrame>
    </p:spTree>
    <p:extLst>
      <p:ext uri="{BB962C8B-B14F-4D97-AF65-F5344CB8AC3E}">
        <p14:creationId xmlns:p14="http://schemas.microsoft.com/office/powerpoint/2010/main" val="194361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ADC76-C270-CFFD-A724-345BA75F7A01}"/>
              </a:ext>
            </a:extLst>
          </p:cNvPr>
          <p:cNvPicPr>
            <a:picLocks noChangeAspect="1"/>
          </p:cNvPicPr>
          <p:nvPr/>
        </p:nvPicPr>
        <p:blipFill>
          <a:blip r:embed="rId2"/>
          <a:stretch>
            <a:fillRect/>
          </a:stretch>
        </p:blipFill>
        <p:spPr>
          <a:xfrm>
            <a:off x="967579" y="118533"/>
            <a:ext cx="9988287" cy="6656459"/>
          </a:xfrm>
          <a:prstGeom prst="rect">
            <a:avLst/>
          </a:prstGeom>
          <a:solidFill>
            <a:schemeClr val="tx1"/>
          </a:solidFill>
        </p:spPr>
      </p:pic>
    </p:spTree>
    <p:extLst>
      <p:ext uri="{BB962C8B-B14F-4D97-AF65-F5344CB8AC3E}">
        <p14:creationId xmlns:p14="http://schemas.microsoft.com/office/powerpoint/2010/main" val="125750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7263681" y="1025039"/>
            <a:ext cx="3533724" cy="584775"/>
          </a:xfrm>
          <a:prstGeom prst="rect">
            <a:avLst/>
          </a:prstGeom>
          <a:noFill/>
        </p:spPr>
        <p:txBody>
          <a:bodyPr wrap="none" rtlCol="0">
            <a:spAutoFit/>
          </a:bodyPr>
          <a:lstStyle/>
          <a:p>
            <a:r>
              <a:rPr lang="en-US" sz="3200" dirty="0"/>
              <a:t>Few Observations</a:t>
            </a:r>
          </a:p>
        </p:txBody>
      </p:sp>
      <p:graphicFrame>
        <p:nvGraphicFramePr>
          <p:cNvPr id="4" name="Table 4">
            <a:extLst>
              <a:ext uri="{FF2B5EF4-FFF2-40B4-BE49-F238E27FC236}">
                <a16:creationId xmlns:a16="http://schemas.microsoft.com/office/drawing/2014/main" id="{D8ECD89F-5690-4C41-B15F-8392FB53BD2D}"/>
              </a:ext>
            </a:extLst>
          </p:cNvPr>
          <p:cNvGraphicFramePr>
            <a:graphicFrameLocks noGrp="1"/>
          </p:cNvGraphicFramePr>
          <p:nvPr/>
        </p:nvGraphicFramePr>
        <p:xfrm>
          <a:off x="1456088" y="2104120"/>
          <a:ext cx="9279823" cy="1854200"/>
        </p:xfrm>
        <a:graphic>
          <a:graphicData uri="http://schemas.openxmlformats.org/drawingml/2006/table">
            <a:tbl>
              <a:tblPr firstRow="1" bandRow="1">
                <a:tableStyleId>{68D230F3-CF80-4859-8CE7-A43EE81993B5}</a:tableStyleId>
              </a:tblPr>
              <a:tblGrid>
                <a:gridCol w="2589717">
                  <a:extLst>
                    <a:ext uri="{9D8B030D-6E8A-4147-A177-3AD203B41FA5}">
                      <a16:colId xmlns:a16="http://schemas.microsoft.com/office/drawing/2014/main" val="827902888"/>
                    </a:ext>
                  </a:extLst>
                </a:gridCol>
                <a:gridCol w="1564621">
                  <a:extLst>
                    <a:ext uri="{9D8B030D-6E8A-4147-A177-3AD203B41FA5}">
                      <a16:colId xmlns:a16="http://schemas.microsoft.com/office/drawing/2014/main" val="764374394"/>
                    </a:ext>
                  </a:extLst>
                </a:gridCol>
                <a:gridCol w="1896113">
                  <a:extLst>
                    <a:ext uri="{9D8B030D-6E8A-4147-A177-3AD203B41FA5}">
                      <a16:colId xmlns:a16="http://schemas.microsoft.com/office/drawing/2014/main" val="1260990669"/>
                    </a:ext>
                  </a:extLst>
                </a:gridCol>
                <a:gridCol w="3229372">
                  <a:extLst>
                    <a:ext uri="{9D8B030D-6E8A-4147-A177-3AD203B41FA5}">
                      <a16:colId xmlns:a16="http://schemas.microsoft.com/office/drawing/2014/main" val="2365336607"/>
                    </a:ext>
                  </a:extLst>
                </a:gridCol>
              </a:tblGrid>
              <a:tr h="370840">
                <a:tc>
                  <a:txBody>
                    <a:bodyPr/>
                    <a:lstStyle/>
                    <a:p>
                      <a:pPr algn="ctr"/>
                      <a:r>
                        <a:rPr lang="en-US" dirty="0"/>
                        <a:t># of Coin Tosses</a:t>
                      </a:r>
                    </a:p>
                  </a:txBody>
                  <a:tcPr/>
                </a:tc>
                <a:tc>
                  <a:txBody>
                    <a:bodyPr/>
                    <a:lstStyle/>
                    <a:p>
                      <a:pPr algn="ctr"/>
                      <a:r>
                        <a:rPr lang="en-US" dirty="0"/>
                        <a:t># of heads</a:t>
                      </a:r>
                    </a:p>
                  </a:txBody>
                  <a:tcPr/>
                </a:tc>
                <a:tc>
                  <a:txBody>
                    <a:bodyPr/>
                    <a:lstStyle/>
                    <a:p>
                      <a:pPr algn="ctr"/>
                      <a:r>
                        <a:rPr lang="en-US" dirty="0"/>
                        <a:t>% of heads</a:t>
                      </a:r>
                    </a:p>
                  </a:txBody>
                  <a:tcPr/>
                </a:tc>
                <a:tc>
                  <a:txBody>
                    <a:bodyPr/>
                    <a:lstStyle/>
                    <a:p>
                      <a:pPr algn="ctr"/>
                      <a:r>
                        <a:rPr lang="en-US" dirty="0"/>
                        <a:t>Heads/Tails are not equal</a:t>
                      </a:r>
                    </a:p>
                  </a:txBody>
                  <a:tcPr/>
                </a:tc>
                <a:extLst>
                  <a:ext uri="{0D108BD9-81ED-4DB2-BD59-A6C34878D82A}">
                    <a16:rowId xmlns:a16="http://schemas.microsoft.com/office/drawing/2014/main" val="469582987"/>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undetermined</a:t>
                      </a:r>
                    </a:p>
                  </a:txBody>
                  <a:tcPr/>
                </a:tc>
                <a:extLst>
                  <a:ext uri="{0D108BD9-81ED-4DB2-BD59-A6C34878D82A}">
                    <a16:rowId xmlns:a16="http://schemas.microsoft.com/office/drawing/2014/main" val="1885748244"/>
                  </a:ext>
                </a:extLst>
              </a:tr>
              <a:tr h="370840">
                <a:tc>
                  <a:txBody>
                    <a:bodyPr/>
                    <a:lstStyle/>
                    <a:p>
                      <a:pPr algn="ctr"/>
                      <a:r>
                        <a:rPr lang="en-US" dirty="0"/>
                        <a:t>10</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i="1" dirty="0"/>
                        <a:t>p</a:t>
                      </a:r>
                      <a:r>
                        <a:rPr lang="en-US" dirty="0"/>
                        <a:t> = .05</a:t>
                      </a:r>
                    </a:p>
                  </a:txBody>
                  <a:tcPr/>
                </a:tc>
                <a:extLst>
                  <a:ext uri="{0D108BD9-81ED-4DB2-BD59-A6C34878D82A}">
                    <a16:rowId xmlns:a16="http://schemas.microsoft.com/office/drawing/2014/main" val="1198973839"/>
                  </a:ext>
                </a:extLst>
              </a:tr>
              <a:tr h="370840">
                <a:tc>
                  <a:txBody>
                    <a:bodyPr/>
                    <a:lstStyle/>
                    <a:p>
                      <a:pPr algn="ctr"/>
                      <a:r>
                        <a:rPr lang="en-US" dirty="0"/>
                        <a:t>20</a:t>
                      </a:r>
                    </a:p>
                  </a:txBody>
                  <a:tcPr/>
                </a:tc>
                <a:tc>
                  <a:txBody>
                    <a:bodyPr/>
                    <a:lstStyle/>
                    <a:p>
                      <a:pPr algn="ctr"/>
                      <a:r>
                        <a:rPr lang="en-US" dirty="0"/>
                        <a:t>13</a:t>
                      </a:r>
                    </a:p>
                  </a:txBody>
                  <a:tcPr/>
                </a:tc>
                <a:tc>
                  <a:txBody>
                    <a:bodyPr/>
                    <a:lstStyle/>
                    <a:p>
                      <a:pPr algn="ctr"/>
                      <a:r>
                        <a:rPr lang="en-US" dirty="0"/>
                        <a:t>65%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p</a:t>
                      </a:r>
                      <a:r>
                        <a:rPr lang="en-US" dirty="0"/>
                        <a:t> = .19</a:t>
                      </a:r>
                    </a:p>
                  </a:txBody>
                  <a:tcPr/>
                </a:tc>
                <a:extLst>
                  <a:ext uri="{0D108BD9-81ED-4DB2-BD59-A6C34878D82A}">
                    <a16:rowId xmlns:a16="http://schemas.microsoft.com/office/drawing/2014/main" val="3451904582"/>
                  </a:ext>
                </a:extLst>
              </a:tr>
              <a:tr h="370840">
                <a:tc>
                  <a:txBody>
                    <a:bodyPr/>
                    <a:lstStyle/>
                    <a:p>
                      <a:pPr algn="ctr"/>
                      <a:r>
                        <a:rPr lang="en-US" dirty="0"/>
                        <a:t>100</a:t>
                      </a:r>
                    </a:p>
                  </a:txBody>
                  <a:tcPr/>
                </a:tc>
                <a:tc>
                  <a:txBody>
                    <a:bodyPr/>
                    <a:lstStyle/>
                    <a:p>
                      <a:pPr algn="ctr"/>
                      <a:r>
                        <a:rPr lang="en-US" dirty="0"/>
                        <a:t>46</a:t>
                      </a:r>
                    </a:p>
                  </a:txBody>
                  <a:tcPr/>
                </a:tc>
                <a:tc>
                  <a:txBody>
                    <a:bodyPr/>
                    <a:lstStyle/>
                    <a:p>
                      <a:pPr algn="ctr"/>
                      <a:r>
                        <a:rPr lang="en-US" dirty="0"/>
                        <a:t>46%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t>p</a:t>
                      </a:r>
                      <a:r>
                        <a:rPr lang="en-US" dirty="0"/>
                        <a:t> = .43</a:t>
                      </a:r>
                    </a:p>
                  </a:txBody>
                  <a:tcPr/>
                </a:tc>
                <a:extLst>
                  <a:ext uri="{0D108BD9-81ED-4DB2-BD59-A6C34878D82A}">
                    <a16:rowId xmlns:a16="http://schemas.microsoft.com/office/drawing/2014/main" val="891125823"/>
                  </a:ext>
                </a:extLst>
              </a:tr>
            </a:tbl>
          </a:graphicData>
        </a:graphic>
      </p:graphicFrame>
      <p:graphicFrame>
        <p:nvGraphicFramePr>
          <p:cNvPr id="13" name="Table 4">
            <a:extLst>
              <a:ext uri="{FF2B5EF4-FFF2-40B4-BE49-F238E27FC236}">
                <a16:creationId xmlns:a16="http://schemas.microsoft.com/office/drawing/2014/main" id="{76252D44-8ABA-F049-80D7-029F966827AB}"/>
              </a:ext>
            </a:extLst>
          </p:cNvPr>
          <p:cNvGraphicFramePr>
            <a:graphicFrameLocks noGrp="1"/>
          </p:cNvGraphicFramePr>
          <p:nvPr>
            <p:extLst>
              <p:ext uri="{D42A27DB-BD31-4B8C-83A1-F6EECF244321}">
                <p14:modId xmlns:p14="http://schemas.microsoft.com/office/powerpoint/2010/main" val="2546804711"/>
              </p:ext>
            </p:extLst>
          </p:nvPr>
        </p:nvGraphicFramePr>
        <p:xfrm>
          <a:off x="3070773" y="4452626"/>
          <a:ext cx="6050451" cy="1854200"/>
        </p:xfrm>
        <a:graphic>
          <a:graphicData uri="http://schemas.openxmlformats.org/drawingml/2006/table">
            <a:tbl>
              <a:tblPr firstRow="1" bandRow="1">
                <a:tableStyleId>{68D230F3-CF80-4859-8CE7-A43EE81993B5}</a:tableStyleId>
              </a:tblPr>
              <a:tblGrid>
                <a:gridCol w="2589717">
                  <a:extLst>
                    <a:ext uri="{9D8B030D-6E8A-4147-A177-3AD203B41FA5}">
                      <a16:colId xmlns:a16="http://schemas.microsoft.com/office/drawing/2014/main" val="827902888"/>
                    </a:ext>
                  </a:extLst>
                </a:gridCol>
                <a:gridCol w="1564621">
                  <a:extLst>
                    <a:ext uri="{9D8B030D-6E8A-4147-A177-3AD203B41FA5}">
                      <a16:colId xmlns:a16="http://schemas.microsoft.com/office/drawing/2014/main" val="764374394"/>
                    </a:ext>
                  </a:extLst>
                </a:gridCol>
                <a:gridCol w="1896113">
                  <a:extLst>
                    <a:ext uri="{9D8B030D-6E8A-4147-A177-3AD203B41FA5}">
                      <a16:colId xmlns:a16="http://schemas.microsoft.com/office/drawing/2014/main" val="1260990669"/>
                    </a:ext>
                  </a:extLst>
                </a:gridCol>
              </a:tblGrid>
              <a:tr h="370840">
                <a:tc>
                  <a:txBody>
                    <a:bodyPr/>
                    <a:lstStyle/>
                    <a:p>
                      <a:pPr algn="ctr"/>
                      <a:r>
                        <a:rPr lang="en-US" dirty="0"/>
                        <a:t># of Coin Tosses</a:t>
                      </a:r>
                    </a:p>
                  </a:txBody>
                  <a:tcPr/>
                </a:tc>
                <a:tc>
                  <a:txBody>
                    <a:bodyPr/>
                    <a:lstStyle/>
                    <a:p>
                      <a:pPr algn="ctr"/>
                      <a:r>
                        <a:rPr lang="en-US" dirty="0"/>
                        <a:t># of heads</a:t>
                      </a:r>
                    </a:p>
                  </a:txBody>
                  <a:tcPr/>
                </a:tc>
                <a:tc>
                  <a:txBody>
                    <a:bodyPr/>
                    <a:lstStyle/>
                    <a:p>
                      <a:pPr algn="ctr"/>
                      <a:r>
                        <a:rPr lang="en-US" dirty="0"/>
                        <a:t>% of heads</a:t>
                      </a:r>
                    </a:p>
                  </a:txBody>
                  <a:tcPr/>
                </a:tc>
                <a:extLst>
                  <a:ext uri="{0D108BD9-81ED-4DB2-BD59-A6C34878D82A}">
                    <a16:rowId xmlns:a16="http://schemas.microsoft.com/office/drawing/2014/main" val="469582987"/>
                  </a:ext>
                </a:extLst>
              </a:tr>
              <a:tr h="370840">
                <a:tc>
                  <a:txBody>
                    <a:bodyPr/>
                    <a:lstStyle/>
                    <a:p>
                      <a:pPr algn="ctr"/>
                      <a:r>
                        <a:rPr lang="en-US" dirty="0"/>
                        <a:t>1002</a:t>
                      </a:r>
                    </a:p>
                  </a:txBody>
                  <a:tcPr/>
                </a:tc>
                <a:tc>
                  <a:txBody>
                    <a:bodyPr/>
                    <a:lstStyle/>
                    <a:p>
                      <a:pPr algn="ctr"/>
                      <a:r>
                        <a:rPr lang="en-US" dirty="0"/>
                        <a:t>500</a:t>
                      </a:r>
                    </a:p>
                  </a:txBody>
                  <a:tcPr/>
                </a:tc>
                <a:tc>
                  <a:txBody>
                    <a:bodyPr/>
                    <a:lstStyle/>
                    <a:p>
                      <a:pPr algn="ctr"/>
                      <a:r>
                        <a:rPr lang="en-US" dirty="0"/>
                        <a:t>49.9%</a:t>
                      </a:r>
                    </a:p>
                  </a:txBody>
                  <a:tcPr/>
                </a:tc>
                <a:extLst>
                  <a:ext uri="{0D108BD9-81ED-4DB2-BD59-A6C34878D82A}">
                    <a16:rowId xmlns:a16="http://schemas.microsoft.com/office/drawing/2014/main" val="1885748244"/>
                  </a:ext>
                </a:extLst>
              </a:tr>
              <a:tr h="370840">
                <a:tc>
                  <a:txBody>
                    <a:bodyPr/>
                    <a:lstStyle/>
                    <a:p>
                      <a:pPr algn="ctr"/>
                      <a:r>
                        <a:rPr lang="en-US" dirty="0"/>
                        <a:t>1010</a:t>
                      </a:r>
                    </a:p>
                  </a:txBody>
                  <a:tcPr/>
                </a:tc>
                <a:tc>
                  <a:txBody>
                    <a:bodyPr/>
                    <a:lstStyle/>
                    <a:p>
                      <a:pPr algn="ctr"/>
                      <a:r>
                        <a:rPr lang="en-US" dirty="0"/>
                        <a:t>502</a:t>
                      </a:r>
                    </a:p>
                  </a:txBody>
                  <a:tcPr/>
                </a:tc>
                <a:tc>
                  <a:txBody>
                    <a:bodyPr/>
                    <a:lstStyle/>
                    <a:p>
                      <a:pPr algn="ctr"/>
                      <a:r>
                        <a:rPr lang="en-US" dirty="0"/>
                        <a:t>49.7%</a:t>
                      </a:r>
                    </a:p>
                  </a:txBody>
                  <a:tcPr/>
                </a:tc>
                <a:extLst>
                  <a:ext uri="{0D108BD9-81ED-4DB2-BD59-A6C34878D82A}">
                    <a16:rowId xmlns:a16="http://schemas.microsoft.com/office/drawing/2014/main" val="1198973839"/>
                  </a:ext>
                </a:extLst>
              </a:tr>
              <a:tr h="370840">
                <a:tc>
                  <a:txBody>
                    <a:bodyPr/>
                    <a:lstStyle/>
                    <a:p>
                      <a:pPr algn="ctr"/>
                      <a:r>
                        <a:rPr lang="en-US" dirty="0"/>
                        <a:t>1020</a:t>
                      </a:r>
                    </a:p>
                  </a:txBody>
                  <a:tcPr/>
                </a:tc>
                <a:tc>
                  <a:txBody>
                    <a:bodyPr/>
                    <a:lstStyle/>
                    <a:p>
                      <a:pPr algn="ctr"/>
                      <a:r>
                        <a:rPr lang="en-US" dirty="0"/>
                        <a:t>513</a:t>
                      </a:r>
                    </a:p>
                  </a:txBody>
                  <a:tcPr/>
                </a:tc>
                <a:tc>
                  <a:txBody>
                    <a:bodyPr/>
                    <a:lstStyle/>
                    <a:p>
                      <a:pPr algn="ctr"/>
                      <a:r>
                        <a:rPr lang="en-US" dirty="0"/>
                        <a:t>50.29%</a:t>
                      </a:r>
                    </a:p>
                  </a:txBody>
                  <a:tcPr/>
                </a:tc>
                <a:extLst>
                  <a:ext uri="{0D108BD9-81ED-4DB2-BD59-A6C34878D82A}">
                    <a16:rowId xmlns:a16="http://schemas.microsoft.com/office/drawing/2014/main" val="3451904582"/>
                  </a:ext>
                </a:extLst>
              </a:tr>
              <a:tr h="370840">
                <a:tc>
                  <a:txBody>
                    <a:bodyPr/>
                    <a:lstStyle/>
                    <a:p>
                      <a:pPr algn="ctr"/>
                      <a:r>
                        <a:rPr lang="en-US" dirty="0"/>
                        <a:t>1100</a:t>
                      </a:r>
                    </a:p>
                  </a:txBody>
                  <a:tcPr/>
                </a:tc>
                <a:tc>
                  <a:txBody>
                    <a:bodyPr/>
                    <a:lstStyle/>
                    <a:p>
                      <a:pPr algn="ctr"/>
                      <a:r>
                        <a:rPr lang="en-US" dirty="0"/>
                        <a:t>546</a:t>
                      </a:r>
                    </a:p>
                  </a:txBody>
                  <a:tcPr/>
                </a:tc>
                <a:tc>
                  <a:txBody>
                    <a:bodyPr/>
                    <a:lstStyle/>
                    <a:p>
                      <a:pPr algn="ctr"/>
                      <a:r>
                        <a:rPr lang="en-US" dirty="0"/>
                        <a:t>49.64%</a:t>
                      </a:r>
                    </a:p>
                  </a:txBody>
                  <a:tcPr/>
                </a:tc>
                <a:extLst>
                  <a:ext uri="{0D108BD9-81ED-4DB2-BD59-A6C34878D82A}">
                    <a16:rowId xmlns:a16="http://schemas.microsoft.com/office/drawing/2014/main" val="891125823"/>
                  </a:ext>
                </a:extLst>
              </a:tr>
            </a:tbl>
          </a:graphicData>
        </a:graphic>
      </p:graphicFrame>
    </p:spTree>
    <p:extLst>
      <p:ext uri="{BB962C8B-B14F-4D97-AF65-F5344CB8AC3E}">
        <p14:creationId xmlns:p14="http://schemas.microsoft.com/office/powerpoint/2010/main" val="376551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604" name="Straight Connector 141">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5605" name="Group 143">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5" name="Group 144">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560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60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5608"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5609" name="Rectangle 149">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7112369" y="1079500"/>
            <a:ext cx="4078800" cy="2138400"/>
          </a:xfrm>
        </p:spPr>
        <p:txBody>
          <a:bodyPr vert="horz" lIns="91440" tIns="45720" rIns="91440" bIns="45720" rtlCol="0" anchor="b" anchorCtr="0">
            <a:normAutofit/>
          </a:bodyPr>
          <a:lstStyle/>
          <a:p>
            <a:pPr algn="ctr"/>
            <a:r>
              <a:rPr lang="en-US" sz="4800"/>
              <a:t>Why Bother?</a:t>
            </a:r>
          </a:p>
        </p:txBody>
      </p:sp>
      <p:sp>
        <p:nvSpPr>
          <p:cNvPr id="25610" name="Rectangle 151">
            <a:extLst>
              <a:ext uri="{FF2B5EF4-FFF2-40B4-BE49-F238E27FC236}">
                <a16:creationId xmlns:a16="http://schemas.microsoft.com/office/drawing/2014/main" id="{558CBFC2-B76A-4B2C-BC79-1EADF5EE4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25602" name="Picture 2" descr="I don't like this cartoon « Statistical Modeling, Causal Inference, and  Social Science">
            <a:extLst>
              <a:ext uri="{FF2B5EF4-FFF2-40B4-BE49-F238E27FC236}">
                <a16:creationId xmlns:a16="http://schemas.microsoft.com/office/drawing/2014/main" id="{87324B74-8E9A-E846-B1B9-BE2B48B794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5184" y="540033"/>
            <a:ext cx="381217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25611" name="Straight Connector 153">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20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extLst>
              <p:ext uri="{D42A27DB-BD31-4B8C-83A1-F6EECF244321}">
                <p14:modId xmlns:p14="http://schemas.microsoft.com/office/powerpoint/2010/main" val="456156523"/>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6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sp>
        <p:nvSpPr>
          <p:cNvPr id="3" name="Content Placeholder 2">
            <a:extLst>
              <a:ext uri="{FF2B5EF4-FFF2-40B4-BE49-F238E27FC236}">
                <a16:creationId xmlns:a16="http://schemas.microsoft.com/office/drawing/2014/main" id="{99272DDF-6463-AE45-AA33-82F36F6B7DCC}"/>
              </a:ext>
            </a:extLst>
          </p:cNvPr>
          <p:cNvSpPr>
            <a:spLocks noGrp="1"/>
          </p:cNvSpPr>
          <p:nvPr>
            <p:ph idx="1"/>
          </p:nvPr>
        </p:nvSpPr>
        <p:spPr>
          <a:xfrm>
            <a:off x="989400" y="1262064"/>
            <a:ext cx="10213200" cy="5443535"/>
          </a:xfrm>
        </p:spPr>
        <p:txBody>
          <a:bodyPr/>
          <a:lstStyle/>
          <a:p>
            <a:r>
              <a:rPr lang="en-US" dirty="0">
                <a:solidFill>
                  <a:srgbClr val="000000"/>
                </a:solidFill>
              </a:rPr>
              <a:t>What is the probability of randomly selecting an orange?</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200" y="3758021"/>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5" y="375999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4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age4image678816">
            <a:extLst>
              <a:ext uri="{FF2B5EF4-FFF2-40B4-BE49-F238E27FC236}">
                <a16:creationId xmlns:a16="http://schemas.microsoft.com/office/drawing/2014/main" id="{104A52B7-4AD7-044A-BD67-AEF3A290C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1820" y="22844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7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600" y="3785417"/>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750" y="372824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475" y="372824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5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9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Tree>
    <p:extLst>
      <p:ext uri="{BB962C8B-B14F-4D97-AF65-F5344CB8AC3E}">
        <p14:creationId xmlns:p14="http://schemas.microsoft.com/office/powerpoint/2010/main" val="216363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sp>
        <p:nvSpPr>
          <p:cNvPr id="3" name="Content Placeholder 2">
            <a:extLst>
              <a:ext uri="{FF2B5EF4-FFF2-40B4-BE49-F238E27FC236}">
                <a16:creationId xmlns:a16="http://schemas.microsoft.com/office/drawing/2014/main" id="{99272DDF-6463-AE45-AA33-82F36F6B7DCC}"/>
              </a:ext>
            </a:extLst>
          </p:cNvPr>
          <p:cNvSpPr>
            <a:spLocks noGrp="1"/>
          </p:cNvSpPr>
          <p:nvPr>
            <p:ph idx="1"/>
          </p:nvPr>
        </p:nvSpPr>
        <p:spPr>
          <a:xfrm>
            <a:off x="989400" y="1262064"/>
            <a:ext cx="10213200" cy="5443535"/>
          </a:xfrm>
        </p:spPr>
        <p:txBody>
          <a:bodyPr/>
          <a:lstStyle/>
          <a:p>
            <a:r>
              <a:rPr lang="en-US" dirty="0">
                <a:solidFill>
                  <a:schemeClr val="tx1">
                    <a:lumMod val="95000"/>
                    <a:lumOff val="5000"/>
                  </a:schemeClr>
                </a:solidFill>
              </a:rPr>
              <a:t>What is the probability of randomly selecting an orange?</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200" y="3758021"/>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5" y="375999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4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age4image678816">
            <a:extLst>
              <a:ext uri="{FF2B5EF4-FFF2-40B4-BE49-F238E27FC236}">
                <a16:creationId xmlns:a16="http://schemas.microsoft.com/office/drawing/2014/main" id="{104A52B7-4AD7-044A-BD67-AEF3A290C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1820" y="22844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7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600" y="3785417"/>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750" y="372824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475" y="372824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5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9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2281234"/>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5" name="TextBox 4">
            <a:extLst>
              <a:ext uri="{FF2B5EF4-FFF2-40B4-BE49-F238E27FC236}">
                <a16:creationId xmlns:a16="http://schemas.microsoft.com/office/drawing/2014/main" id="{80C71E5A-DD19-F544-AA1F-EB4AF1D45A46}"/>
              </a:ext>
            </a:extLst>
          </p:cNvPr>
          <p:cNvSpPr txBox="1"/>
          <p:nvPr/>
        </p:nvSpPr>
        <p:spPr>
          <a:xfrm>
            <a:off x="10441386" y="3800495"/>
            <a:ext cx="452368" cy="646331"/>
          </a:xfrm>
          <a:prstGeom prst="rect">
            <a:avLst/>
          </a:prstGeom>
          <a:noFill/>
        </p:spPr>
        <p:txBody>
          <a:bodyPr wrap="none" rtlCol="0">
            <a:spAutoFit/>
          </a:bodyPr>
          <a:lstStyle/>
          <a:p>
            <a:r>
              <a:rPr lang="en-US" sz="3600" dirty="0"/>
              <a:t>7</a:t>
            </a:r>
          </a:p>
        </p:txBody>
      </p:sp>
      <p:sp>
        <p:nvSpPr>
          <p:cNvPr id="19" name="TextBox 18">
            <a:extLst>
              <a:ext uri="{FF2B5EF4-FFF2-40B4-BE49-F238E27FC236}">
                <a16:creationId xmlns:a16="http://schemas.microsoft.com/office/drawing/2014/main" id="{C4281F17-D7C2-6648-95BC-5FD53DC4D0A5}"/>
              </a:ext>
            </a:extLst>
          </p:cNvPr>
          <p:cNvSpPr txBox="1"/>
          <p:nvPr/>
        </p:nvSpPr>
        <p:spPr>
          <a:xfrm>
            <a:off x="10282700" y="4515884"/>
            <a:ext cx="720069" cy="646331"/>
          </a:xfrm>
          <a:prstGeom prst="rect">
            <a:avLst/>
          </a:prstGeom>
          <a:noFill/>
        </p:spPr>
        <p:txBody>
          <a:bodyPr wrap="none" rtlCol="0">
            <a:spAutoFit/>
          </a:bodyPr>
          <a:lstStyle/>
          <a:p>
            <a:r>
              <a:rPr lang="en-US" sz="3600" dirty="0"/>
              <a:t>12</a:t>
            </a:r>
          </a:p>
        </p:txBody>
      </p:sp>
      <p:cxnSp>
        <p:nvCxnSpPr>
          <p:cNvPr id="7" name="Straight Connector 6">
            <a:extLst>
              <a:ext uri="{FF2B5EF4-FFF2-40B4-BE49-F238E27FC236}">
                <a16:creationId xmlns:a16="http://schemas.microsoft.com/office/drawing/2014/main" id="{0BDBC0CD-4D98-BC4B-AFE8-50983B562D1F}"/>
              </a:ext>
            </a:extLst>
          </p:cNvPr>
          <p:cNvCxnSpPr/>
          <p:nvPr/>
        </p:nvCxnSpPr>
        <p:spPr>
          <a:xfrm>
            <a:off x="10282700" y="4433117"/>
            <a:ext cx="720069"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3885346" y="5288416"/>
                <a:ext cx="3501408" cy="959365"/>
              </a:xfrm>
              <a:prstGeom prst="rect">
                <a:avLst/>
              </a:prstGeom>
              <a:noFill/>
            </p:spPr>
            <p:txBody>
              <a:bodyPr wrap="none" rtlCol="0">
                <a:spAutoFit/>
              </a:bodyPr>
              <a:lstStyle/>
              <a:p>
                <a:r>
                  <a:rPr lang="en-US" sz="4000" i="1" dirty="0"/>
                  <a:t>p</a:t>
                </a:r>
                <a:r>
                  <a:rPr lang="en-US" sz="4000" dirty="0"/>
                  <a:t>(orange)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7</m:t>
                        </m:r>
                      </m:num>
                      <m:den>
                        <m:r>
                          <a:rPr lang="en-US" sz="4000" b="0" i="1" smtClean="0">
                            <a:latin typeface="Cambria Math" panose="02040503050406030204" pitchFamily="18" charset="0"/>
                          </a:rPr>
                          <m:t>12</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3885346" y="5288416"/>
                <a:ext cx="3501408" cy="959365"/>
              </a:xfrm>
              <a:prstGeom prst="rect">
                <a:avLst/>
              </a:prstGeom>
              <a:blipFill>
                <a:blip r:embed="rId5"/>
                <a:stretch>
                  <a:fillRect l="-6137" r="-722" b="-11688"/>
                </a:stretch>
              </a:blipFill>
            </p:spPr>
            <p:txBody>
              <a:bodyPr/>
              <a:lstStyle/>
              <a:p>
                <a:r>
                  <a:rPr lang="en-US">
                    <a:noFill/>
                  </a:rPr>
                  <a:t> </a:t>
                </a:r>
              </a:p>
            </p:txBody>
          </p:sp>
        </mc:Fallback>
      </mc:AlternateContent>
    </p:spTree>
    <p:extLst>
      <p:ext uri="{BB962C8B-B14F-4D97-AF65-F5344CB8AC3E}">
        <p14:creationId xmlns:p14="http://schemas.microsoft.com/office/powerpoint/2010/main" val="2541582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sp>
        <p:nvSpPr>
          <p:cNvPr id="3" name="Content Placeholder 2">
            <a:extLst>
              <a:ext uri="{FF2B5EF4-FFF2-40B4-BE49-F238E27FC236}">
                <a16:creationId xmlns:a16="http://schemas.microsoft.com/office/drawing/2014/main" id="{99272DDF-6463-AE45-AA33-82F36F6B7DCC}"/>
              </a:ext>
            </a:extLst>
          </p:cNvPr>
          <p:cNvSpPr>
            <a:spLocks noGrp="1"/>
          </p:cNvSpPr>
          <p:nvPr>
            <p:ph idx="1"/>
          </p:nvPr>
        </p:nvSpPr>
        <p:spPr>
          <a:xfrm>
            <a:off x="989400" y="1262064"/>
            <a:ext cx="10213200" cy="5443535"/>
          </a:xfrm>
        </p:spPr>
        <p:txBody>
          <a:bodyPr/>
          <a:lstStyle/>
          <a:p>
            <a:r>
              <a:rPr lang="en-US" dirty="0">
                <a:solidFill>
                  <a:srgbClr val="000000"/>
                </a:solidFill>
              </a:rPr>
              <a:t>What is the probability of randomly getting an event?</a:t>
            </a:r>
          </a:p>
        </p:txBody>
      </p:sp>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5" name="TextBox 4">
            <a:extLst>
              <a:ext uri="{FF2B5EF4-FFF2-40B4-BE49-F238E27FC236}">
                <a16:creationId xmlns:a16="http://schemas.microsoft.com/office/drawing/2014/main" id="{80C71E5A-DD19-F544-AA1F-EB4AF1D45A46}"/>
              </a:ext>
            </a:extLst>
          </p:cNvPr>
          <p:cNvSpPr txBox="1"/>
          <p:nvPr/>
        </p:nvSpPr>
        <p:spPr>
          <a:xfrm>
            <a:off x="10441386" y="3800495"/>
            <a:ext cx="452368" cy="646331"/>
          </a:xfrm>
          <a:prstGeom prst="rect">
            <a:avLst/>
          </a:prstGeom>
          <a:noFill/>
        </p:spPr>
        <p:txBody>
          <a:bodyPr wrap="none" rtlCol="0">
            <a:spAutoFit/>
          </a:bodyPr>
          <a:lstStyle/>
          <a:p>
            <a:r>
              <a:rPr lang="en-US" sz="3600" dirty="0"/>
              <a:t>7</a:t>
            </a:r>
          </a:p>
        </p:txBody>
      </p:sp>
      <p:sp>
        <p:nvSpPr>
          <p:cNvPr id="19" name="TextBox 18">
            <a:extLst>
              <a:ext uri="{FF2B5EF4-FFF2-40B4-BE49-F238E27FC236}">
                <a16:creationId xmlns:a16="http://schemas.microsoft.com/office/drawing/2014/main" id="{C4281F17-D7C2-6648-95BC-5FD53DC4D0A5}"/>
              </a:ext>
            </a:extLst>
          </p:cNvPr>
          <p:cNvSpPr txBox="1"/>
          <p:nvPr/>
        </p:nvSpPr>
        <p:spPr>
          <a:xfrm>
            <a:off x="10282700" y="4515884"/>
            <a:ext cx="720069" cy="646331"/>
          </a:xfrm>
          <a:prstGeom prst="rect">
            <a:avLst/>
          </a:prstGeom>
          <a:noFill/>
        </p:spPr>
        <p:txBody>
          <a:bodyPr wrap="none" rtlCol="0">
            <a:spAutoFit/>
          </a:bodyPr>
          <a:lstStyle/>
          <a:p>
            <a:r>
              <a:rPr lang="en-US" sz="3600" dirty="0"/>
              <a:t>12</a:t>
            </a:r>
          </a:p>
        </p:txBody>
      </p:sp>
      <p:cxnSp>
        <p:nvCxnSpPr>
          <p:cNvPr id="7" name="Straight Connector 6">
            <a:extLst>
              <a:ext uri="{FF2B5EF4-FFF2-40B4-BE49-F238E27FC236}">
                <a16:creationId xmlns:a16="http://schemas.microsoft.com/office/drawing/2014/main" id="{0BDBC0CD-4D98-BC4B-AFE8-50983B562D1F}"/>
              </a:ext>
            </a:extLst>
          </p:cNvPr>
          <p:cNvCxnSpPr/>
          <p:nvPr/>
        </p:nvCxnSpPr>
        <p:spPr>
          <a:xfrm>
            <a:off x="10282700" y="4433117"/>
            <a:ext cx="720069"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3885346" y="5288416"/>
                <a:ext cx="3142207" cy="959365"/>
              </a:xfrm>
              <a:prstGeom prst="rect">
                <a:avLst/>
              </a:prstGeom>
              <a:noFill/>
            </p:spPr>
            <p:txBody>
              <a:bodyPr wrap="none" rtlCol="0">
                <a:spAutoFit/>
              </a:bodyPr>
              <a:lstStyle/>
              <a:p>
                <a:r>
                  <a:rPr lang="en-US" sz="4000" i="1" dirty="0"/>
                  <a:t>p</a:t>
                </a:r>
                <a:r>
                  <a:rPr lang="en-US" sz="4000" dirty="0"/>
                  <a:t>(event)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7</m:t>
                        </m:r>
                      </m:num>
                      <m:den>
                        <m:r>
                          <a:rPr lang="en-US" sz="4000" b="0" i="1" smtClean="0">
                            <a:latin typeface="Cambria Math" panose="02040503050406030204" pitchFamily="18" charset="0"/>
                          </a:rPr>
                          <m:t>12</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3885346" y="5288416"/>
                <a:ext cx="3142207" cy="959365"/>
              </a:xfrm>
              <a:prstGeom prst="rect">
                <a:avLst/>
              </a:prstGeom>
              <a:blipFill>
                <a:blip r:embed="rId3"/>
                <a:stretch>
                  <a:fillRect l="-6827" b="-11688"/>
                </a:stretch>
              </a:blipFill>
            </p:spPr>
            <p:txBody>
              <a:bodyPr/>
              <a:lstStyle/>
              <a:p>
                <a:r>
                  <a:rPr lang="en-US">
                    <a:noFill/>
                  </a:rPr>
                  <a:t> </a:t>
                </a:r>
              </a:p>
            </p:txBody>
          </p:sp>
        </mc:Fallback>
      </mc:AlternateContent>
      <p:pic>
        <p:nvPicPr>
          <p:cNvPr id="9" name="Graphic 8" descr="Checkmark with solid fill">
            <a:extLst>
              <a:ext uri="{FF2B5EF4-FFF2-40B4-BE49-F238E27FC236}">
                <a16:creationId xmlns:a16="http://schemas.microsoft.com/office/drawing/2014/main" id="{87DAB9A0-DE97-9745-95F6-3F6C75F401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3885" y="2213915"/>
            <a:ext cx="914400" cy="914400"/>
          </a:xfrm>
          <a:prstGeom prst="rect">
            <a:avLst/>
          </a:prstGeom>
        </p:spPr>
      </p:pic>
      <p:pic>
        <p:nvPicPr>
          <p:cNvPr id="11" name="Graphic 10" descr="Close with solid fill">
            <a:extLst>
              <a:ext uri="{FF2B5EF4-FFF2-40B4-BE49-F238E27FC236}">
                <a16:creationId xmlns:a16="http://schemas.microsoft.com/office/drawing/2014/main" id="{D620D186-C7BD-694A-999D-44D502F9A7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22100" y="3900507"/>
            <a:ext cx="914400" cy="914400"/>
          </a:xfrm>
          <a:prstGeom prst="rect">
            <a:avLst/>
          </a:prstGeom>
        </p:spPr>
      </p:pic>
      <p:pic>
        <p:nvPicPr>
          <p:cNvPr id="25" name="Graphic 24" descr="Checkmark with solid fill">
            <a:extLst>
              <a:ext uri="{FF2B5EF4-FFF2-40B4-BE49-F238E27FC236}">
                <a16:creationId xmlns:a16="http://schemas.microsoft.com/office/drawing/2014/main" id="{E36C02B0-8B46-D645-9E1A-A640F92E8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7813" y="2213915"/>
            <a:ext cx="914400" cy="914400"/>
          </a:xfrm>
          <a:prstGeom prst="rect">
            <a:avLst/>
          </a:prstGeom>
        </p:spPr>
      </p:pic>
      <p:pic>
        <p:nvPicPr>
          <p:cNvPr id="26" name="Graphic 25" descr="Checkmark with solid fill">
            <a:extLst>
              <a:ext uri="{FF2B5EF4-FFF2-40B4-BE49-F238E27FC236}">
                <a16:creationId xmlns:a16="http://schemas.microsoft.com/office/drawing/2014/main" id="{3F364111-53A0-C546-AAC0-87FE9A7FE6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9781" y="2217914"/>
            <a:ext cx="914400" cy="914400"/>
          </a:xfrm>
          <a:prstGeom prst="rect">
            <a:avLst/>
          </a:prstGeom>
        </p:spPr>
      </p:pic>
      <p:pic>
        <p:nvPicPr>
          <p:cNvPr id="27" name="Graphic 26" descr="Checkmark with solid fill">
            <a:extLst>
              <a:ext uri="{FF2B5EF4-FFF2-40B4-BE49-F238E27FC236}">
                <a16:creationId xmlns:a16="http://schemas.microsoft.com/office/drawing/2014/main" id="{A4C5ABB6-C4DA-E445-8A97-AFB26FAB33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046" y="2195917"/>
            <a:ext cx="914400" cy="914400"/>
          </a:xfrm>
          <a:prstGeom prst="rect">
            <a:avLst/>
          </a:prstGeom>
        </p:spPr>
      </p:pic>
      <p:pic>
        <p:nvPicPr>
          <p:cNvPr id="28" name="Graphic 27" descr="Checkmark with solid fill">
            <a:extLst>
              <a:ext uri="{FF2B5EF4-FFF2-40B4-BE49-F238E27FC236}">
                <a16:creationId xmlns:a16="http://schemas.microsoft.com/office/drawing/2014/main" id="{EF8B0773-4F48-BB4A-B4E8-C6122C620B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6930" y="2213915"/>
            <a:ext cx="914400" cy="914400"/>
          </a:xfrm>
          <a:prstGeom prst="rect">
            <a:avLst/>
          </a:prstGeom>
        </p:spPr>
      </p:pic>
      <p:pic>
        <p:nvPicPr>
          <p:cNvPr id="29" name="Graphic 28" descr="Checkmark with solid fill">
            <a:extLst>
              <a:ext uri="{FF2B5EF4-FFF2-40B4-BE49-F238E27FC236}">
                <a16:creationId xmlns:a16="http://schemas.microsoft.com/office/drawing/2014/main" id="{F7C569D3-9CFF-5D4B-9689-C211E3950B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2798" y="2195917"/>
            <a:ext cx="914400" cy="914400"/>
          </a:xfrm>
          <a:prstGeom prst="rect">
            <a:avLst/>
          </a:prstGeom>
        </p:spPr>
      </p:pic>
      <p:pic>
        <p:nvPicPr>
          <p:cNvPr id="30" name="Graphic 29" descr="Checkmark with solid fill">
            <a:extLst>
              <a:ext uri="{FF2B5EF4-FFF2-40B4-BE49-F238E27FC236}">
                <a16:creationId xmlns:a16="http://schemas.microsoft.com/office/drawing/2014/main" id="{63409AE8-FCEC-F041-9AB4-58BD1B7609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1063" y="2195917"/>
            <a:ext cx="914400" cy="914400"/>
          </a:xfrm>
          <a:prstGeom prst="rect">
            <a:avLst/>
          </a:prstGeom>
        </p:spPr>
      </p:pic>
      <p:pic>
        <p:nvPicPr>
          <p:cNvPr id="32" name="Graphic 31" descr="Close with solid fill">
            <a:extLst>
              <a:ext uri="{FF2B5EF4-FFF2-40B4-BE49-F238E27FC236}">
                <a16:creationId xmlns:a16="http://schemas.microsoft.com/office/drawing/2014/main" id="{A8D5E8B6-2EFB-F94F-9D8D-AD78AF36E5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2138" y="3899048"/>
            <a:ext cx="914400" cy="914400"/>
          </a:xfrm>
          <a:prstGeom prst="rect">
            <a:avLst/>
          </a:prstGeom>
        </p:spPr>
      </p:pic>
      <p:pic>
        <p:nvPicPr>
          <p:cNvPr id="33" name="Graphic 32" descr="Close with solid fill">
            <a:extLst>
              <a:ext uri="{FF2B5EF4-FFF2-40B4-BE49-F238E27FC236}">
                <a16:creationId xmlns:a16="http://schemas.microsoft.com/office/drawing/2014/main" id="{9E97A214-53ED-FD4A-A908-F5B86B9D7E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7888" y="3889504"/>
            <a:ext cx="914400" cy="914400"/>
          </a:xfrm>
          <a:prstGeom prst="rect">
            <a:avLst/>
          </a:prstGeom>
        </p:spPr>
      </p:pic>
      <p:pic>
        <p:nvPicPr>
          <p:cNvPr id="34" name="Graphic 33" descr="Close with solid fill">
            <a:extLst>
              <a:ext uri="{FF2B5EF4-FFF2-40B4-BE49-F238E27FC236}">
                <a16:creationId xmlns:a16="http://schemas.microsoft.com/office/drawing/2014/main" id="{9EF09C38-CB11-E84C-8BD2-763D422F32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3638" y="3919925"/>
            <a:ext cx="914400" cy="914400"/>
          </a:xfrm>
          <a:prstGeom prst="rect">
            <a:avLst/>
          </a:prstGeom>
        </p:spPr>
      </p:pic>
      <p:pic>
        <p:nvPicPr>
          <p:cNvPr id="35" name="Graphic 34" descr="Close with solid fill">
            <a:extLst>
              <a:ext uri="{FF2B5EF4-FFF2-40B4-BE49-F238E27FC236}">
                <a16:creationId xmlns:a16="http://schemas.microsoft.com/office/drawing/2014/main" id="{F4BC53DD-3CF2-7B43-A735-23C255D770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6663" y="3889504"/>
            <a:ext cx="914400" cy="914400"/>
          </a:xfrm>
          <a:prstGeom prst="rect">
            <a:avLst/>
          </a:prstGeom>
        </p:spPr>
      </p:pic>
    </p:spTree>
    <p:extLst>
      <p:ext uri="{BB962C8B-B14F-4D97-AF65-F5344CB8AC3E}">
        <p14:creationId xmlns:p14="http://schemas.microsoft.com/office/powerpoint/2010/main" val="2744425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120" y="4667364"/>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845"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300" y="348535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7529083" y="289021"/>
                <a:ext cx="3208442" cy="961545"/>
              </a:xfrm>
              <a:prstGeom prst="rect">
                <a:avLst/>
              </a:prstGeom>
              <a:noFill/>
            </p:spPr>
            <p:txBody>
              <a:bodyPr wrap="none" rtlCol="0">
                <a:spAutoFit/>
              </a:bodyPr>
              <a:lstStyle/>
              <a:p>
                <a:r>
                  <a:rPr lang="en-US" sz="4000" i="1" dirty="0"/>
                  <a:t>p</a:t>
                </a:r>
                <a:r>
                  <a:rPr lang="en-US" sz="4000" dirty="0"/>
                  <a:t>(Box A)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8</m:t>
                        </m:r>
                      </m:num>
                      <m:den>
                        <m:r>
                          <a:rPr lang="en-US" sz="4000" b="0" i="1" smtClean="0">
                            <a:latin typeface="Cambria Math" panose="02040503050406030204" pitchFamily="18" charset="0"/>
                          </a:rPr>
                          <m:t>12</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7529083" y="289021"/>
                <a:ext cx="3208442" cy="961545"/>
              </a:xfrm>
              <a:prstGeom prst="rect">
                <a:avLst/>
              </a:prstGeom>
              <a:blipFill>
                <a:blip r:embed="rId5"/>
                <a:stretch>
                  <a:fillRect l="-6299" b="-1298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B4AA13E-018F-2A48-9494-B4E870BE6195}"/>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9E6964-321C-7943-B4DC-472F299360CB}"/>
              </a:ext>
            </a:extLst>
          </p:cNvPr>
          <p:cNvSpPr/>
          <p:nvPr/>
        </p:nvSpPr>
        <p:spPr>
          <a:xfrm>
            <a:off x="6702420" y="2471738"/>
            <a:ext cx="4857750" cy="3756569"/>
          </a:xfrm>
          <a:prstGeom prst="rect">
            <a:avLst/>
          </a:prstGeom>
          <a:noFill/>
          <a:ln w="152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F7BE9-0FEA-B84D-A2EE-6B3AD839D268}"/>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sp>
        <p:nvSpPr>
          <p:cNvPr id="26" name="TextBox 25">
            <a:extLst>
              <a:ext uri="{FF2B5EF4-FFF2-40B4-BE49-F238E27FC236}">
                <a16:creationId xmlns:a16="http://schemas.microsoft.com/office/drawing/2014/main" id="{A0133A60-13EF-0C45-8EB0-928545DBFCD9}"/>
              </a:ext>
            </a:extLst>
          </p:cNvPr>
          <p:cNvSpPr txBox="1"/>
          <p:nvPr/>
        </p:nvSpPr>
        <p:spPr>
          <a:xfrm>
            <a:off x="8553445" y="1849983"/>
            <a:ext cx="1139479" cy="523220"/>
          </a:xfrm>
          <a:prstGeom prst="rect">
            <a:avLst/>
          </a:prstGeom>
          <a:noFill/>
        </p:spPr>
        <p:txBody>
          <a:bodyPr wrap="none" rtlCol="0">
            <a:spAutoFit/>
          </a:bodyPr>
          <a:lstStyle/>
          <a:p>
            <a:r>
              <a:rPr lang="en-US" sz="2800" dirty="0"/>
              <a:t>Box </a:t>
            </a:r>
            <a:r>
              <a:rPr lang="en-US" sz="2800" dirty="0">
                <a:solidFill>
                  <a:srgbClr val="0070C0"/>
                </a:solidFill>
              </a:rPr>
              <a:t>B</a:t>
            </a:r>
          </a:p>
        </p:txBody>
      </p:sp>
      <p:sp>
        <p:nvSpPr>
          <p:cNvPr id="27" name="Content Placeholder 2">
            <a:extLst>
              <a:ext uri="{FF2B5EF4-FFF2-40B4-BE49-F238E27FC236}">
                <a16:creationId xmlns:a16="http://schemas.microsoft.com/office/drawing/2014/main" id="{4AA27A87-E3E7-3442-BFB3-73F3AFFC4528}"/>
              </a:ext>
            </a:extLst>
          </p:cNvPr>
          <p:cNvSpPr>
            <a:spLocks noGrp="1"/>
          </p:cNvSpPr>
          <p:nvPr>
            <p:ph idx="1"/>
          </p:nvPr>
        </p:nvSpPr>
        <p:spPr>
          <a:xfrm>
            <a:off x="989400" y="1262064"/>
            <a:ext cx="10213200" cy="5443535"/>
          </a:xfrm>
        </p:spPr>
        <p:txBody>
          <a:bodyPr/>
          <a:lstStyle/>
          <a:p>
            <a:r>
              <a:rPr lang="en-US" dirty="0">
                <a:solidFill>
                  <a:srgbClr val="000000"/>
                </a:solidFill>
              </a:rPr>
              <a:t>What is the probability of that fruit you randomly selected came from Box A?</a:t>
            </a:r>
          </a:p>
        </p:txBody>
      </p:sp>
      <p:pic>
        <p:nvPicPr>
          <p:cNvPr id="28" name="Picture 12" descr="page4image683808">
            <a:extLst>
              <a:ext uri="{FF2B5EF4-FFF2-40B4-BE49-F238E27FC236}">
                <a16:creationId xmlns:a16="http://schemas.microsoft.com/office/drawing/2014/main" id="{16B0CA61-7C02-3B4B-99DC-91750E6EC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360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120" y="4667364"/>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845"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300" y="348535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7529083" y="289021"/>
                <a:ext cx="3208442" cy="961545"/>
              </a:xfrm>
              <a:prstGeom prst="rect">
                <a:avLst/>
              </a:prstGeom>
              <a:noFill/>
            </p:spPr>
            <p:txBody>
              <a:bodyPr wrap="none" rtlCol="0">
                <a:spAutoFit/>
              </a:bodyPr>
              <a:lstStyle/>
              <a:p>
                <a:r>
                  <a:rPr lang="en-US" sz="4000" i="1" dirty="0"/>
                  <a:t>p</a:t>
                </a:r>
                <a:r>
                  <a:rPr lang="en-US" sz="4000" dirty="0"/>
                  <a:t>(Box A)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8</m:t>
                        </m:r>
                      </m:num>
                      <m:den>
                        <m:r>
                          <a:rPr lang="en-US" sz="4000" b="0" i="1" smtClean="0">
                            <a:latin typeface="Cambria Math" panose="02040503050406030204" pitchFamily="18" charset="0"/>
                          </a:rPr>
                          <m:t>12</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7529083" y="289021"/>
                <a:ext cx="3208442" cy="961545"/>
              </a:xfrm>
              <a:prstGeom prst="rect">
                <a:avLst/>
              </a:prstGeom>
              <a:blipFill>
                <a:blip r:embed="rId5"/>
                <a:stretch>
                  <a:fillRect l="-6299" b="-1298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B4AA13E-018F-2A48-9494-B4E870BE6195}"/>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9E6964-321C-7943-B4DC-472F299360CB}"/>
              </a:ext>
            </a:extLst>
          </p:cNvPr>
          <p:cNvSpPr/>
          <p:nvPr/>
        </p:nvSpPr>
        <p:spPr>
          <a:xfrm>
            <a:off x="6702420" y="2471738"/>
            <a:ext cx="4857750" cy="3756569"/>
          </a:xfrm>
          <a:prstGeom prst="rect">
            <a:avLst/>
          </a:prstGeom>
          <a:noFill/>
          <a:ln w="152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F7BE9-0FEA-B84D-A2EE-6B3AD839D268}"/>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sp>
        <p:nvSpPr>
          <p:cNvPr id="26" name="TextBox 25">
            <a:extLst>
              <a:ext uri="{FF2B5EF4-FFF2-40B4-BE49-F238E27FC236}">
                <a16:creationId xmlns:a16="http://schemas.microsoft.com/office/drawing/2014/main" id="{A0133A60-13EF-0C45-8EB0-928545DBFCD9}"/>
              </a:ext>
            </a:extLst>
          </p:cNvPr>
          <p:cNvSpPr txBox="1"/>
          <p:nvPr/>
        </p:nvSpPr>
        <p:spPr>
          <a:xfrm>
            <a:off x="8553445" y="1849983"/>
            <a:ext cx="1139479" cy="523220"/>
          </a:xfrm>
          <a:prstGeom prst="rect">
            <a:avLst/>
          </a:prstGeom>
          <a:noFill/>
        </p:spPr>
        <p:txBody>
          <a:bodyPr wrap="none" rtlCol="0">
            <a:spAutoFit/>
          </a:bodyPr>
          <a:lstStyle/>
          <a:p>
            <a:r>
              <a:rPr lang="en-US" sz="2800" dirty="0"/>
              <a:t>Box </a:t>
            </a:r>
            <a:r>
              <a:rPr lang="en-US" sz="2800" dirty="0">
                <a:solidFill>
                  <a:srgbClr val="0070C0"/>
                </a:solidFill>
              </a:rPr>
              <a:t>B</a:t>
            </a:r>
          </a:p>
        </p:txBody>
      </p:sp>
      <p:sp>
        <p:nvSpPr>
          <p:cNvPr id="27" name="Content Placeholder 2">
            <a:extLst>
              <a:ext uri="{FF2B5EF4-FFF2-40B4-BE49-F238E27FC236}">
                <a16:creationId xmlns:a16="http://schemas.microsoft.com/office/drawing/2014/main" id="{4AA27A87-E3E7-3442-BFB3-73F3AFFC4528}"/>
              </a:ext>
            </a:extLst>
          </p:cNvPr>
          <p:cNvSpPr>
            <a:spLocks noGrp="1"/>
          </p:cNvSpPr>
          <p:nvPr>
            <p:ph idx="1"/>
          </p:nvPr>
        </p:nvSpPr>
        <p:spPr>
          <a:xfrm>
            <a:off x="989400" y="1262064"/>
            <a:ext cx="10213200" cy="5443535"/>
          </a:xfrm>
        </p:spPr>
        <p:txBody>
          <a:bodyPr/>
          <a:lstStyle/>
          <a:p>
            <a:r>
              <a:rPr lang="en-US" dirty="0">
                <a:solidFill>
                  <a:srgbClr val="000000"/>
                </a:solidFill>
              </a:rPr>
              <a:t>What is the probability of that fruit you randomly selected came from Box A?</a:t>
            </a:r>
          </a:p>
        </p:txBody>
      </p:sp>
      <p:pic>
        <p:nvPicPr>
          <p:cNvPr id="28" name="Picture 12" descr="page4image683808">
            <a:extLst>
              <a:ext uri="{FF2B5EF4-FFF2-40B4-BE49-F238E27FC236}">
                <a16:creationId xmlns:a16="http://schemas.microsoft.com/office/drawing/2014/main" id="{16B0CA61-7C02-3B4B-99DC-91750E6EC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7D3DD03-14A2-B246-BDCA-CB3BF927319C}"/>
              </a:ext>
            </a:extLst>
          </p:cNvPr>
          <p:cNvSpPr txBox="1"/>
          <p:nvPr/>
        </p:nvSpPr>
        <p:spPr>
          <a:xfrm>
            <a:off x="4098166" y="1791384"/>
            <a:ext cx="3459922" cy="523220"/>
          </a:xfrm>
          <a:prstGeom prst="rect">
            <a:avLst/>
          </a:prstGeom>
          <a:noFill/>
        </p:spPr>
        <p:txBody>
          <a:bodyPr wrap="none" rtlCol="0">
            <a:spAutoFit/>
          </a:bodyPr>
          <a:lstStyle/>
          <a:p>
            <a:r>
              <a:rPr lang="en-US" sz="2800" dirty="0"/>
              <a:t>Marginal Probability</a:t>
            </a:r>
          </a:p>
        </p:txBody>
      </p:sp>
    </p:spTree>
    <p:extLst>
      <p:ext uri="{BB962C8B-B14F-4D97-AF65-F5344CB8AC3E}">
        <p14:creationId xmlns:p14="http://schemas.microsoft.com/office/powerpoint/2010/main" val="395387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120" y="4667364"/>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845"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300" y="348535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6248101" y="236434"/>
                <a:ext cx="5766387" cy="966996"/>
              </a:xfrm>
              <a:prstGeom prst="rect">
                <a:avLst/>
              </a:prstGeom>
              <a:noFill/>
            </p:spPr>
            <p:txBody>
              <a:bodyPr wrap="none" rtlCol="0">
                <a:spAutoFit/>
              </a:bodyPr>
              <a:lstStyle/>
              <a:p>
                <a:r>
                  <a:rPr lang="en-US" sz="4000" i="1" dirty="0"/>
                  <a:t>p</a:t>
                </a:r>
                <a:r>
                  <a:rPr lang="en-US" sz="4000" dirty="0"/>
                  <a:t>(</a:t>
                </a:r>
                <a:r>
                  <a:rPr lang="en-US" sz="4000" dirty="0" err="1"/>
                  <a:t>Orange|Box</a:t>
                </a:r>
                <a:r>
                  <a:rPr lang="en-US" sz="4000" dirty="0"/>
                  <a:t> A)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6</m:t>
                        </m:r>
                      </m:num>
                      <m:den>
                        <m:r>
                          <a:rPr lang="en-US" sz="4000" b="0" i="1" smtClean="0">
                            <a:latin typeface="Cambria Math" panose="02040503050406030204" pitchFamily="18" charset="0"/>
                          </a:rPr>
                          <m:t>8</m:t>
                        </m:r>
                      </m:den>
                    </m:f>
                    <m:r>
                      <m:rPr>
                        <m:nor/>
                      </m:rPr>
                      <a:rPr lang="en-US" sz="4000" dirty="0" smtClean="0"/>
                      <m:t>= </m:t>
                    </m:r>
                    <m:f>
                      <m:fPr>
                        <m:ctrlPr>
                          <a:rPr lang="en-US" sz="4000" i="1" smtClean="0">
                            <a:latin typeface="Cambria Math" panose="02040503050406030204" pitchFamily="18" charset="0"/>
                          </a:rPr>
                        </m:ctrlPr>
                      </m:fPr>
                      <m:num>
                        <m:r>
                          <a:rPr lang="en-US" sz="4000" b="0" i="1" smtClean="0">
                            <a:latin typeface="Cambria Math" panose="02040503050406030204" pitchFamily="18" charset="0"/>
                          </a:rPr>
                          <m:t>3</m:t>
                        </m:r>
                      </m:num>
                      <m:den>
                        <m:r>
                          <a:rPr lang="en-US" sz="4000" b="0" i="1" smtClean="0">
                            <a:latin typeface="Cambria Math" panose="02040503050406030204" pitchFamily="18" charset="0"/>
                          </a:rPr>
                          <m:t>4</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6248101" y="236434"/>
                <a:ext cx="5766387" cy="966996"/>
              </a:xfrm>
              <a:prstGeom prst="rect">
                <a:avLst/>
              </a:prstGeom>
              <a:blipFill>
                <a:blip r:embed="rId5"/>
                <a:stretch>
                  <a:fillRect l="-3956" b="-1298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B4AA13E-018F-2A48-9494-B4E870BE6195}"/>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9E6964-321C-7943-B4DC-472F299360CB}"/>
              </a:ext>
            </a:extLst>
          </p:cNvPr>
          <p:cNvSpPr/>
          <p:nvPr/>
        </p:nvSpPr>
        <p:spPr>
          <a:xfrm>
            <a:off x="6702420" y="2471738"/>
            <a:ext cx="4857750" cy="3756569"/>
          </a:xfrm>
          <a:prstGeom prst="rect">
            <a:avLst/>
          </a:prstGeom>
          <a:noFill/>
          <a:ln w="152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F7BE9-0FEA-B84D-A2EE-6B3AD839D268}"/>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sp>
        <p:nvSpPr>
          <p:cNvPr id="26" name="TextBox 25">
            <a:extLst>
              <a:ext uri="{FF2B5EF4-FFF2-40B4-BE49-F238E27FC236}">
                <a16:creationId xmlns:a16="http://schemas.microsoft.com/office/drawing/2014/main" id="{A0133A60-13EF-0C45-8EB0-928545DBFCD9}"/>
              </a:ext>
            </a:extLst>
          </p:cNvPr>
          <p:cNvSpPr txBox="1"/>
          <p:nvPr/>
        </p:nvSpPr>
        <p:spPr>
          <a:xfrm>
            <a:off x="8553445" y="1849983"/>
            <a:ext cx="1139479" cy="523220"/>
          </a:xfrm>
          <a:prstGeom prst="rect">
            <a:avLst/>
          </a:prstGeom>
          <a:noFill/>
        </p:spPr>
        <p:txBody>
          <a:bodyPr wrap="none" rtlCol="0">
            <a:spAutoFit/>
          </a:bodyPr>
          <a:lstStyle/>
          <a:p>
            <a:r>
              <a:rPr lang="en-US" sz="2800" dirty="0"/>
              <a:t>Box </a:t>
            </a:r>
            <a:r>
              <a:rPr lang="en-US" sz="2800" dirty="0">
                <a:solidFill>
                  <a:srgbClr val="0070C0"/>
                </a:solidFill>
              </a:rPr>
              <a:t>B</a:t>
            </a:r>
          </a:p>
        </p:txBody>
      </p:sp>
      <p:sp>
        <p:nvSpPr>
          <p:cNvPr id="27" name="Content Placeholder 2">
            <a:extLst>
              <a:ext uri="{FF2B5EF4-FFF2-40B4-BE49-F238E27FC236}">
                <a16:creationId xmlns:a16="http://schemas.microsoft.com/office/drawing/2014/main" id="{4AA27A87-E3E7-3442-BFB3-73F3AFFC4528}"/>
              </a:ext>
            </a:extLst>
          </p:cNvPr>
          <p:cNvSpPr>
            <a:spLocks noGrp="1"/>
          </p:cNvSpPr>
          <p:nvPr>
            <p:ph idx="1"/>
          </p:nvPr>
        </p:nvSpPr>
        <p:spPr>
          <a:xfrm>
            <a:off x="989400" y="1262064"/>
            <a:ext cx="10213200" cy="5443535"/>
          </a:xfrm>
        </p:spPr>
        <p:txBody>
          <a:bodyPr/>
          <a:lstStyle/>
          <a:p>
            <a:r>
              <a:rPr lang="en-US" dirty="0">
                <a:solidFill>
                  <a:srgbClr val="000000"/>
                </a:solidFill>
              </a:rPr>
              <a:t>What is the probability of randomly selecting an orange given Box A?</a:t>
            </a:r>
          </a:p>
        </p:txBody>
      </p:sp>
      <p:pic>
        <p:nvPicPr>
          <p:cNvPr id="28" name="Picture 12" descr="page4image683808">
            <a:extLst>
              <a:ext uri="{FF2B5EF4-FFF2-40B4-BE49-F238E27FC236}">
                <a16:creationId xmlns:a16="http://schemas.microsoft.com/office/drawing/2014/main" id="{16B0CA61-7C02-3B4B-99DC-91750E6EC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29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81823E-66A4-4443-8734-3914B1B4614F}"/>
                  </a:ext>
                </a:extLst>
              </p:cNvPr>
              <p:cNvSpPr txBox="1"/>
              <p:nvPr/>
            </p:nvSpPr>
            <p:spPr>
              <a:xfrm>
                <a:off x="6248101" y="236434"/>
                <a:ext cx="4909357" cy="966996"/>
              </a:xfrm>
              <a:prstGeom prst="rect">
                <a:avLst/>
              </a:prstGeom>
              <a:noFill/>
            </p:spPr>
            <p:txBody>
              <a:bodyPr wrap="none" rtlCol="0">
                <a:spAutoFit/>
              </a:bodyPr>
              <a:lstStyle/>
              <a:p>
                <a:r>
                  <a:rPr lang="en-US" sz="4000" i="1" dirty="0"/>
                  <a:t>p</a:t>
                </a:r>
                <a:r>
                  <a:rPr lang="en-US" sz="4000" dirty="0"/>
                  <a:t>(</a:t>
                </a:r>
                <a:r>
                  <a:rPr lang="en-US" sz="4000" dirty="0" err="1"/>
                  <a:t>Orange|Box</a:t>
                </a:r>
                <a:r>
                  <a:rPr lang="en-US" sz="4000" dirty="0"/>
                  <a:t> A) = </a:t>
                </a:r>
                <a14:m>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6</m:t>
                        </m:r>
                      </m:num>
                      <m:den>
                        <m:r>
                          <a:rPr lang="en-US" sz="4000" b="0" i="1" smtClean="0">
                            <a:latin typeface="Cambria Math" panose="02040503050406030204" pitchFamily="18" charset="0"/>
                          </a:rPr>
                          <m:t>8</m:t>
                        </m:r>
                      </m:den>
                    </m:f>
                  </m:oMath>
                </a14:m>
                <a:endParaRPr lang="en-US" sz="4000" dirty="0"/>
              </a:p>
            </p:txBody>
          </p:sp>
        </mc:Choice>
        <mc:Fallback xmlns="">
          <p:sp>
            <p:nvSpPr>
              <p:cNvPr id="8" name="TextBox 7">
                <a:extLst>
                  <a:ext uri="{FF2B5EF4-FFF2-40B4-BE49-F238E27FC236}">
                    <a16:creationId xmlns:a16="http://schemas.microsoft.com/office/drawing/2014/main" id="{8681823E-66A4-4443-8734-3914B1B4614F}"/>
                  </a:ext>
                </a:extLst>
              </p:cNvPr>
              <p:cNvSpPr txBox="1">
                <a:spLocks noRot="1" noChangeAspect="1" noMove="1" noResize="1" noEditPoints="1" noAdjustHandles="1" noChangeArrowheads="1" noChangeShapeType="1" noTextEdit="1"/>
              </p:cNvSpPr>
              <p:nvPr/>
            </p:nvSpPr>
            <p:spPr>
              <a:xfrm>
                <a:off x="6248101" y="236434"/>
                <a:ext cx="4909357" cy="966996"/>
              </a:xfrm>
              <a:prstGeom prst="rect">
                <a:avLst/>
              </a:prstGeom>
              <a:blipFill>
                <a:blip r:embed="rId5"/>
                <a:stretch>
                  <a:fillRect l="-4651" b="-1298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B4AA13E-018F-2A48-9494-B4E870BE6195}"/>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F7BE9-0FEA-B84D-A2EE-6B3AD839D268}"/>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sp>
        <p:nvSpPr>
          <p:cNvPr id="27" name="Content Placeholder 2">
            <a:extLst>
              <a:ext uri="{FF2B5EF4-FFF2-40B4-BE49-F238E27FC236}">
                <a16:creationId xmlns:a16="http://schemas.microsoft.com/office/drawing/2014/main" id="{4AA27A87-E3E7-3442-BFB3-73F3AFFC4528}"/>
              </a:ext>
            </a:extLst>
          </p:cNvPr>
          <p:cNvSpPr>
            <a:spLocks noGrp="1"/>
          </p:cNvSpPr>
          <p:nvPr>
            <p:ph idx="1"/>
          </p:nvPr>
        </p:nvSpPr>
        <p:spPr>
          <a:xfrm>
            <a:off x="989400" y="1262064"/>
            <a:ext cx="10213200" cy="5443535"/>
          </a:xfrm>
        </p:spPr>
        <p:txBody>
          <a:bodyPr/>
          <a:lstStyle/>
          <a:p>
            <a:r>
              <a:rPr lang="en-US" dirty="0"/>
              <a:t>What is the probability of randomly selecting an orange given Box A?</a:t>
            </a:r>
          </a:p>
        </p:txBody>
      </p:sp>
      <p:pic>
        <p:nvPicPr>
          <p:cNvPr id="28" name="Picture 12" descr="page4image683808">
            <a:extLst>
              <a:ext uri="{FF2B5EF4-FFF2-40B4-BE49-F238E27FC236}">
                <a16:creationId xmlns:a16="http://schemas.microsoft.com/office/drawing/2014/main" id="{16B0CA61-7C02-3B4B-99DC-91750E6EC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656331-E2A1-F24C-A964-09AF6A838C76}"/>
              </a:ext>
            </a:extLst>
          </p:cNvPr>
          <p:cNvSpPr txBox="1"/>
          <p:nvPr/>
        </p:nvSpPr>
        <p:spPr>
          <a:xfrm>
            <a:off x="6736920" y="3731740"/>
            <a:ext cx="3931717" cy="523220"/>
          </a:xfrm>
          <a:prstGeom prst="rect">
            <a:avLst/>
          </a:prstGeom>
          <a:noFill/>
        </p:spPr>
        <p:txBody>
          <a:bodyPr wrap="none" rtlCol="0">
            <a:spAutoFit/>
          </a:bodyPr>
          <a:lstStyle/>
          <a:p>
            <a:r>
              <a:rPr lang="en-US" sz="2800" dirty="0"/>
              <a:t>Conditional Probability</a:t>
            </a:r>
          </a:p>
        </p:txBody>
      </p:sp>
    </p:spTree>
    <p:extLst>
      <p:ext uri="{BB962C8B-B14F-4D97-AF65-F5344CB8AC3E}">
        <p14:creationId xmlns:p14="http://schemas.microsoft.com/office/powerpoint/2010/main" val="132870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22" name="Straight Connector 2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extLst>
              <p:ext uri="{D42A27DB-BD31-4B8C-83A1-F6EECF244321}">
                <p14:modId xmlns:p14="http://schemas.microsoft.com/office/powerpoint/2010/main" val="589255224"/>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255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p:graphicFrame>
        <p:nvGraphicFramePr>
          <p:cNvPr id="4" name="Table 4">
            <a:extLst>
              <a:ext uri="{FF2B5EF4-FFF2-40B4-BE49-F238E27FC236}">
                <a16:creationId xmlns:a16="http://schemas.microsoft.com/office/drawing/2014/main" id="{4B6E640D-6E45-1F43-A30F-422518533189}"/>
              </a:ext>
            </a:extLst>
          </p:cNvPr>
          <p:cNvGraphicFramePr>
            <a:graphicFrameLocks noGrp="1"/>
          </p:cNvGraphicFramePr>
          <p:nvPr>
            <p:extLst>
              <p:ext uri="{D42A27DB-BD31-4B8C-83A1-F6EECF244321}">
                <p14:modId xmlns:p14="http://schemas.microsoft.com/office/powerpoint/2010/main" val="945687839"/>
              </p:ext>
            </p:extLst>
          </p:nvPr>
        </p:nvGraphicFramePr>
        <p:xfrm>
          <a:off x="1971289" y="2894540"/>
          <a:ext cx="9231311" cy="3120501"/>
        </p:xfrm>
        <a:graphic>
          <a:graphicData uri="http://schemas.openxmlformats.org/drawingml/2006/table">
            <a:tbl>
              <a:tblPr firstRow="1" bandRow="1">
                <a:tableStyleId>{5940675A-B579-460E-94D1-54222C63F5DA}</a:tableStyleId>
              </a:tblPr>
              <a:tblGrid>
                <a:gridCol w="2527793">
                  <a:extLst>
                    <a:ext uri="{9D8B030D-6E8A-4147-A177-3AD203B41FA5}">
                      <a16:colId xmlns:a16="http://schemas.microsoft.com/office/drawing/2014/main" val="3240363482"/>
                    </a:ext>
                  </a:extLst>
                </a:gridCol>
                <a:gridCol w="3050660">
                  <a:extLst>
                    <a:ext uri="{9D8B030D-6E8A-4147-A177-3AD203B41FA5}">
                      <a16:colId xmlns:a16="http://schemas.microsoft.com/office/drawing/2014/main" val="3647944621"/>
                    </a:ext>
                  </a:extLst>
                </a:gridCol>
                <a:gridCol w="3652858">
                  <a:extLst>
                    <a:ext uri="{9D8B030D-6E8A-4147-A177-3AD203B41FA5}">
                      <a16:colId xmlns:a16="http://schemas.microsoft.com/office/drawing/2014/main" val="1845030577"/>
                    </a:ext>
                  </a:extLst>
                </a:gridCol>
              </a:tblGrid>
              <a:tr h="1040167">
                <a:tc>
                  <a:txBody>
                    <a:bodyPr/>
                    <a:lstStyle/>
                    <a:p>
                      <a:r>
                        <a:rPr lang="en-US" sz="4000" b="1" dirty="0"/>
                        <a:t>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2/8</a:t>
                      </a:r>
                    </a:p>
                  </a:txBody>
                  <a:tcPr>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4000" dirty="0"/>
                        <a:t>3/4</a:t>
                      </a:r>
                    </a:p>
                  </a:txBody>
                  <a:tcPr>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588764947"/>
                  </a:ext>
                </a:extLst>
              </a:tr>
              <a:tr h="1040167">
                <a:tc>
                  <a:txBody>
                    <a:bodyPr/>
                    <a:lstStyle/>
                    <a:p>
                      <a:r>
                        <a:rPr lang="en-US" sz="4000" b="1" dirty="0"/>
                        <a:t>Orange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6/8</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4000" dirty="0"/>
                        <a:t>1/4</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74356799"/>
                  </a:ext>
                </a:extLst>
              </a:tr>
              <a:tr h="1040167">
                <a:tc>
                  <a:txBody>
                    <a:bodyPr/>
                    <a:lstStyle/>
                    <a:p>
                      <a:endParaRPr lang="en-US" sz="4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FF0000"/>
                          </a:solidFill>
                        </a:rPr>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0070C0"/>
                          </a:solidFill>
                        </a:rPr>
                        <a:t>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882908"/>
                  </a:ext>
                </a:extLst>
              </a:tr>
            </a:tbl>
          </a:graphicData>
        </a:graphic>
      </p:graphicFrame>
      <p:sp>
        <p:nvSpPr>
          <p:cNvPr id="5" name="TextBox 4">
            <a:extLst>
              <a:ext uri="{FF2B5EF4-FFF2-40B4-BE49-F238E27FC236}">
                <a16:creationId xmlns:a16="http://schemas.microsoft.com/office/drawing/2014/main" id="{A2D0DF98-DA03-2747-B220-5D050F662357}"/>
              </a:ext>
            </a:extLst>
          </p:cNvPr>
          <p:cNvSpPr txBox="1"/>
          <p:nvPr/>
        </p:nvSpPr>
        <p:spPr>
          <a:xfrm rot="16200000">
            <a:off x="877026" y="3491600"/>
            <a:ext cx="1120691" cy="646331"/>
          </a:xfrm>
          <a:prstGeom prst="rect">
            <a:avLst/>
          </a:prstGeom>
          <a:noFill/>
        </p:spPr>
        <p:txBody>
          <a:bodyPr wrap="none" rtlCol="0">
            <a:spAutoFit/>
          </a:bodyPr>
          <a:lstStyle/>
          <a:p>
            <a:r>
              <a:rPr lang="en-US" sz="3600" dirty="0"/>
              <a:t>Fruit</a:t>
            </a:r>
          </a:p>
        </p:txBody>
      </p:sp>
      <p:sp>
        <p:nvSpPr>
          <p:cNvPr id="6" name="TextBox 5">
            <a:extLst>
              <a:ext uri="{FF2B5EF4-FFF2-40B4-BE49-F238E27FC236}">
                <a16:creationId xmlns:a16="http://schemas.microsoft.com/office/drawing/2014/main" id="{ABC8029E-9E99-4248-A0F4-528E9DE06C54}"/>
              </a:ext>
            </a:extLst>
          </p:cNvPr>
          <p:cNvSpPr txBox="1"/>
          <p:nvPr/>
        </p:nvSpPr>
        <p:spPr>
          <a:xfrm>
            <a:off x="7173050" y="5691875"/>
            <a:ext cx="980268" cy="646331"/>
          </a:xfrm>
          <a:prstGeom prst="rect">
            <a:avLst/>
          </a:prstGeom>
          <a:noFill/>
        </p:spPr>
        <p:txBody>
          <a:bodyPr wrap="none" rtlCol="0">
            <a:spAutoFit/>
          </a:bodyPr>
          <a:lstStyle/>
          <a:p>
            <a:r>
              <a:rPr lang="en-US" sz="3600" dirty="0"/>
              <a:t>Box</a:t>
            </a:r>
          </a:p>
        </p:txBody>
      </p:sp>
      <p:sp>
        <p:nvSpPr>
          <p:cNvPr id="7" name="Content Placeholder 2">
            <a:extLst>
              <a:ext uri="{FF2B5EF4-FFF2-40B4-BE49-F238E27FC236}">
                <a16:creationId xmlns:a16="http://schemas.microsoft.com/office/drawing/2014/main" id="{0438C6A9-D54D-534E-AFE0-445047836FE9}"/>
              </a:ext>
            </a:extLst>
          </p:cNvPr>
          <p:cNvSpPr>
            <a:spLocks noGrp="1"/>
          </p:cNvSpPr>
          <p:nvPr>
            <p:ph idx="1"/>
          </p:nvPr>
        </p:nvSpPr>
        <p:spPr>
          <a:xfrm>
            <a:off x="989400" y="1414465"/>
            <a:ext cx="10213200" cy="5443535"/>
          </a:xfrm>
        </p:spPr>
        <p:txBody>
          <a:bodyPr/>
          <a:lstStyle/>
          <a:p>
            <a:r>
              <a:rPr lang="en-US" dirty="0">
                <a:solidFill>
                  <a:srgbClr val="000000"/>
                </a:solidFill>
              </a:rPr>
              <a:t>What is the conditional probability of each combination?</a:t>
            </a:r>
          </a:p>
        </p:txBody>
      </p:sp>
    </p:spTree>
    <p:extLst>
      <p:ext uri="{BB962C8B-B14F-4D97-AF65-F5344CB8AC3E}">
        <p14:creationId xmlns:p14="http://schemas.microsoft.com/office/powerpoint/2010/main" val="247017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p:graphicFrame>
        <p:nvGraphicFramePr>
          <p:cNvPr id="4" name="Table 4">
            <a:extLst>
              <a:ext uri="{FF2B5EF4-FFF2-40B4-BE49-F238E27FC236}">
                <a16:creationId xmlns:a16="http://schemas.microsoft.com/office/drawing/2014/main" id="{4B6E640D-6E45-1F43-A30F-422518533189}"/>
              </a:ext>
            </a:extLst>
          </p:cNvPr>
          <p:cNvGraphicFramePr>
            <a:graphicFrameLocks noGrp="1"/>
          </p:cNvGraphicFramePr>
          <p:nvPr>
            <p:extLst>
              <p:ext uri="{D42A27DB-BD31-4B8C-83A1-F6EECF244321}">
                <p14:modId xmlns:p14="http://schemas.microsoft.com/office/powerpoint/2010/main" val="3556507865"/>
              </p:ext>
            </p:extLst>
          </p:nvPr>
        </p:nvGraphicFramePr>
        <p:xfrm>
          <a:off x="1971289" y="2894540"/>
          <a:ext cx="9231311" cy="3295687"/>
        </p:xfrm>
        <a:graphic>
          <a:graphicData uri="http://schemas.openxmlformats.org/drawingml/2006/table">
            <a:tbl>
              <a:tblPr firstRow="1" bandRow="1">
                <a:tableStyleId>{5940675A-B579-460E-94D1-54222C63F5DA}</a:tableStyleId>
              </a:tblPr>
              <a:tblGrid>
                <a:gridCol w="2314961">
                  <a:extLst>
                    <a:ext uri="{9D8B030D-6E8A-4147-A177-3AD203B41FA5}">
                      <a16:colId xmlns:a16="http://schemas.microsoft.com/office/drawing/2014/main" val="3240363482"/>
                    </a:ext>
                  </a:extLst>
                </a:gridCol>
                <a:gridCol w="3263492">
                  <a:extLst>
                    <a:ext uri="{9D8B030D-6E8A-4147-A177-3AD203B41FA5}">
                      <a16:colId xmlns:a16="http://schemas.microsoft.com/office/drawing/2014/main" val="3647944621"/>
                    </a:ext>
                  </a:extLst>
                </a:gridCol>
                <a:gridCol w="3652858">
                  <a:extLst>
                    <a:ext uri="{9D8B030D-6E8A-4147-A177-3AD203B41FA5}">
                      <a16:colId xmlns:a16="http://schemas.microsoft.com/office/drawing/2014/main" val="1845030577"/>
                    </a:ext>
                  </a:extLst>
                </a:gridCol>
              </a:tblGrid>
              <a:tr h="1040167">
                <a:tc>
                  <a:txBody>
                    <a:bodyPr/>
                    <a:lstStyle/>
                    <a:p>
                      <a:r>
                        <a:rPr lang="en-US" sz="4000" b="1" dirty="0"/>
                        <a:t>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i="1" dirty="0"/>
                        <a:t>p</a:t>
                      </a:r>
                      <a:r>
                        <a:rPr lang="en-US" sz="2800" dirty="0"/>
                        <a:t>(Apple &amp; Box A)</a:t>
                      </a:r>
                    </a:p>
                    <a:p>
                      <a:pPr algn="ctr"/>
                      <a:r>
                        <a:rPr lang="en-US" sz="4000" dirty="0"/>
                        <a:t>2/</a:t>
                      </a:r>
                    </a:p>
                  </a:txBody>
                  <a:tcPr>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i="1" dirty="0"/>
                        <a:t>p</a:t>
                      </a:r>
                      <a:r>
                        <a:rPr lang="en-US" sz="2800" dirty="0"/>
                        <a:t>(Apple &amp; Box B)</a:t>
                      </a:r>
                    </a:p>
                    <a:p>
                      <a:pPr algn="ctr"/>
                      <a:r>
                        <a:rPr lang="en-US" sz="4000" dirty="0"/>
                        <a:t>3/</a:t>
                      </a:r>
                    </a:p>
                  </a:txBody>
                  <a:tcPr>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588764947"/>
                  </a:ext>
                </a:extLst>
              </a:tr>
              <a:tr h="1040167">
                <a:tc>
                  <a:txBody>
                    <a:bodyPr/>
                    <a:lstStyle/>
                    <a:p>
                      <a:r>
                        <a:rPr lang="en-US" sz="4000" b="1" dirty="0"/>
                        <a:t>Orange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i="1" dirty="0"/>
                        <a:t>p</a:t>
                      </a:r>
                      <a:r>
                        <a:rPr lang="en-US" sz="2800" dirty="0"/>
                        <a:t>(Orange &amp; Box A)</a:t>
                      </a:r>
                    </a:p>
                    <a:p>
                      <a:pPr algn="ctr"/>
                      <a:r>
                        <a:rPr lang="en-US" sz="4000" dirty="0"/>
                        <a:t>6/</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i="1" dirty="0"/>
                        <a:t>p</a:t>
                      </a:r>
                      <a:r>
                        <a:rPr lang="en-US" sz="2800" dirty="0"/>
                        <a:t>(Orange &amp; Box B)</a:t>
                      </a:r>
                    </a:p>
                    <a:p>
                      <a:pPr algn="ctr"/>
                      <a:r>
                        <a:rPr lang="en-US" sz="4000" dirty="0"/>
                        <a:t>1/</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74356799"/>
                  </a:ext>
                </a:extLst>
              </a:tr>
              <a:tr h="1040167">
                <a:tc>
                  <a:txBody>
                    <a:bodyPr/>
                    <a:lstStyle/>
                    <a:p>
                      <a:endParaRPr lang="en-US" sz="4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FF0000"/>
                          </a:solidFill>
                        </a:rPr>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0070C0"/>
                          </a:solidFill>
                        </a:rPr>
                        <a:t>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882908"/>
                  </a:ext>
                </a:extLst>
              </a:tr>
            </a:tbl>
          </a:graphicData>
        </a:graphic>
      </p:graphicFrame>
      <p:sp>
        <p:nvSpPr>
          <p:cNvPr id="5" name="TextBox 4">
            <a:extLst>
              <a:ext uri="{FF2B5EF4-FFF2-40B4-BE49-F238E27FC236}">
                <a16:creationId xmlns:a16="http://schemas.microsoft.com/office/drawing/2014/main" id="{A2D0DF98-DA03-2747-B220-5D050F662357}"/>
              </a:ext>
            </a:extLst>
          </p:cNvPr>
          <p:cNvSpPr txBox="1"/>
          <p:nvPr/>
        </p:nvSpPr>
        <p:spPr>
          <a:xfrm rot="16200000">
            <a:off x="877026" y="3491600"/>
            <a:ext cx="1120691" cy="646331"/>
          </a:xfrm>
          <a:prstGeom prst="rect">
            <a:avLst/>
          </a:prstGeom>
          <a:noFill/>
        </p:spPr>
        <p:txBody>
          <a:bodyPr wrap="none" rtlCol="0">
            <a:spAutoFit/>
          </a:bodyPr>
          <a:lstStyle/>
          <a:p>
            <a:r>
              <a:rPr lang="en-US" sz="3600" dirty="0"/>
              <a:t>Fruit</a:t>
            </a:r>
          </a:p>
        </p:txBody>
      </p:sp>
      <p:sp>
        <p:nvSpPr>
          <p:cNvPr id="6" name="TextBox 5">
            <a:extLst>
              <a:ext uri="{FF2B5EF4-FFF2-40B4-BE49-F238E27FC236}">
                <a16:creationId xmlns:a16="http://schemas.microsoft.com/office/drawing/2014/main" id="{ABC8029E-9E99-4248-A0F4-528E9DE06C54}"/>
              </a:ext>
            </a:extLst>
          </p:cNvPr>
          <p:cNvSpPr txBox="1"/>
          <p:nvPr/>
        </p:nvSpPr>
        <p:spPr>
          <a:xfrm>
            <a:off x="7173050" y="5691875"/>
            <a:ext cx="980268" cy="646331"/>
          </a:xfrm>
          <a:prstGeom prst="rect">
            <a:avLst/>
          </a:prstGeom>
          <a:noFill/>
        </p:spPr>
        <p:txBody>
          <a:bodyPr wrap="none" rtlCol="0">
            <a:spAutoFit/>
          </a:bodyPr>
          <a:lstStyle/>
          <a:p>
            <a:r>
              <a:rPr lang="en-US" sz="3600" dirty="0"/>
              <a:t>Box</a:t>
            </a:r>
          </a:p>
        </p:txBody>
      </p:sp>
      <p:sp>
        <p:nvSpPr>
          <p:cNvPr id="7" name="Content Placeholder 2">
            <a:extLst>
              <a:ext uri="{FF2B5EF4-FFF2-40B4-BE49-F238E27FC236}">
                <a16:creationId xmlns:a16="http://schemas.microsoft.com/office/drawing/2014/main" id="{0438C6A9-D54D-534E-AFE0-445047836FE9}"/>
              </a:ext>
            </a:extLst>
          </p:cNvPr>
          <p:cNvSpPr>
            <a:spLocks noGrp="1"/>
          </p:cNvSpPr>
          <p:nvPr>
            <p:ph idx="1"/>
          </p:nvPr>
        </p:nvSpPr>
        <p:spPr>
          <a:xfrm>
            <a:off x="989400" y="1414465"/>
            <a:ext cx="10213200" cy="5443535"/>
          </a:xfrm>
        </p:spPr>
        <p:txBody>
          <a:bodyPr/>
          <a:lstStyle/>
          <a:p>
            <a:r>
              <a:rPr lang="en-US" dirty="0">
                <a:solidFill>
                  <a:srgbClr val="000000"/>
                </a:solidFill>
              </a:rPr>
              <a:t>What is the </a:t>
            </a:r>
            <a:r>
              <a:rPr lang="en-US" b="1" dirty="0">
                <a:solidFill>
                  <a:srgbClr val="000000"/>
                </a:solidFill>
              </a:rPr>
              <a:t>joint probability </a:t>
            </a:r>
            <a:r>
              <a:rPr lang="en-US" dirty="0">
                <a:solidFill>
                  <a:srgbClr val="000000"/>
                </a:solidFill>
              </a:rPr>
              <a:t>of each combination?</a:t>
            </a:r>
          </a:p>
        </p:txBody>
      </p:sp>
    </p:spTree>
    <p:extLst>
      <p:ext uri="{BB962C8B-B14F-4D97-AF65-F5344CB8AC3E}">
        <p14:creationId xmlns:p14="http://schemas.microsoft.com/office/powerpoint/2010/main" val="685185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p:graphicFrame>
        <p:nvGraphicFramePr>
          <p:cNvPr id="4" name="Table 4">
            <a:extLst>
              <a:ext uri="{FF2B5EF4-FFF2-40B4-BE49-F238E27FC236}">
                <a16:creationId xmlns:a16="http://schemas.microsoft.com/office/drawing/2014/main" id="{4B6E640D-6E45-1F43-A30F-422518533189}"/>
              </a:ext>
            </a:extLst>
          </p:cNvPr>
          <p:cNvGraphicFramePr>
            <a:graphicFrameLocks noGrp="1"/>
          </p:cNvGraphicFramePr>
          <p:nvPr/>
        </p:nvGraphicFramePr>
        <p:xfrm>
          <a:off x="1971289" y="2894540"/>
          <a:ext cx="9231311" cy="3295687"/>
        </p:xfrm>
        <a:graphic>
          <a:graphicData uri="http://schemas.openxmlformats.org/drawingml/2006/table">
            <a:tbl>
              <a:tblPr firstRow="1" bandRow="1">
                <a:tableStyleId>{5940675A-B579-460E-94D1-54222C63F5DA}</a:tableStyleId>
              </a:tblPr>
              <a:tblGrid>
                <a:gridCol w="2314961">
                  <a:extLst>
                    <a:ext uri="{9D8B030D-6E8A-4147-A177-3AD203B41FA5}">
                      <a16:colId xmlns:a16="http://schemas.microsoft.com/office/drawing/2014/main" val="3240363482"/>
                    </a:ext>
                  </a:extLst>
                </a:gridCol>
                <a:gridCol w="3263492">
                  <a:extLst>
                    <a:ext uri="{9D8B030D-6E8A-4147-A177-3AD203B41FA5}">
                      <a16:colId xmlns:a16="http://schemas.microsoft.com/office/drawing/2014/main" val="3647944621"/>
                    </a:ext>
                  </a:extLst>
                </a:gridCol>
                <a:gridCol w="3652858">
                  <a:extLst>
                    <a:ext uri="{9D8B030D-6E8A-4147-A177-3AD203B41FA5}">
                      <a16:colId xmlns:a16="http://schemas.microsoft.com/office/drawing/2014/main" val="1845030577"/>
                    </a:ext>
                  </a:extLst>
                </a:gridCol>
              </a:tblGrid>
              <a:tr h="1040167">
                <a:tc>
                  <a:txBody>
                    <a:bodyPr/>
                    <a:lstStyle/>
                    <a:p>
                      <a:r>
                        <a:rPr lang="en-US" sz="4000" b="1" dirty="0"/>
                        <a:t>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i="1" dirty="0"/>
                        <a:t>p</a:t>
                      </a:r>
                      <a:r>
                        <a:rPr lang="en-US" sz="2800" dirty="0"/>
                        <a:t>(Apple &amp; Box A)</a:t>
                      </a:r>
                    </a:p>
                    <a:p>
                      <a:pPr algn="ctr"/>
                      <a:r>
                        <a:rPr lang="en-US" sz="4000" dirty="0"/>
                        <a:t>2/12</a:t>
                      </a:r>
                    </a:p>
                  </a:txBody>
                  <a:tcPr>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i="1" dirty="0"/>
                        <a:t>p</a:t>
                      </a:r>
                      <a:r>
                        <a:rPr lang="en-US" sz="2800" dirty="0"/>
                        <a:t>(Apple &amp; Box B)</a:t>
                      </a:r>
                    </a:p>
                    <a:p>
                      <a:pPr algn="ctr"/>
                      <a:r>
                        <a:rPr lang="en-US" sz="4000" dirty="0"/>
                        <a:t>3/12</a:t>
                      </a:r>
                    </a:p>
                  </a:txBody>
                  <a:tcPr>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588764947"/>
                  </a:ext>
                </a:extLst>
              </a:tr>
              <a:tr h="1040167">
                <a:tc>
                  <a:txBody>
                    <a:bodyPr/>
                    <a:lstStyle/>
                    <a:p>
                      <a:r>
                        <a:rPr lang="en-US" sz="4000" b="1" dirty="0"/>
                        <a:t>Orange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i="1" dirty="0"/>
                        <a:t>p</a:t>
                      </a:r>
                      <a:r>
                        <a:rPr lang="en-US" sz="2800" dirty="0"/>
                        <a:t>(Orange &amp; Box A)</a:t>
                      </a:r>
                    </a:p>
                    <a:p>
                      <a:pPr algn="ctr"/>
                      <a:r>
                        <a:rPr lang="en-US" sz="4000" dirty="0"/>
                        <a:t>6/12</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i="1" dirty="0"/>
                        <a:t>p</a:t>
                      </a:r>
                      <a:r>
                        <a:rPr lang="en-US" sz="2800" dirty="0"/>
                        <a:t>(Orange &amp; Box B)</a:t>
                      </a:r>
                    </a:p>
                    <a:p>
                      <a:pPr algn="ctr"/>
                      <a:r>
                        <a:rPr lang="en-US" sz="4000" dirty="0"/>
                        <a:t>1/12</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74356799"/>
                  </a:ext>
                </a:extLst>
              </a:tr>
              <a:tr h="1040167">
                <a:tc>
                  <a:txBody>
                    <a:bodyPr/>
                    <a:lstStyle/>
                    <a:p>
                      <a:endParaRPr lang="en-US" sz="4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FF0000"/>
                          </a:solidFill>
                        </a:rPr>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rgbClr val="0070C0"/>
                          </a:solidFill>
                        </a:rPr>
                        <a:t>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882908"/>
                  </a:ext>
                </a:extLst>
              </a:tr>
            </a:tbl>
          </a:graphicData>
        </a:graphic>
      </p:graphicFrame>
      <p:sp>
        <p:nvSpPr>
          <p:cNvPr id="5" name="TextBox 4">
            <a:extLst>
              <a:ext uri="{FF2B5EF4-FFF2-40B4-BE49-F238E27FC236}">
                <a16:creationId xmlns:a16="http://schemas.microsoft.com/office/drawing/2014/main" id="{A2D0DF98-DA03-2747-B220-5D050F662357}"/>
              </a:ext>
            </a:extLst>
          </p:cNvPr>
          <p:cNvSpPr txBox="1"/>
          <p:nvPr/>
        </p:nvSpPr>
        <p:spPr>
          <a:xfrm rot="16200000">
            <a:off x="877026" y="3491600"/>
            <a:ext cx="1120691" cy="646331"/>
          </a:xfrm>
          <a:prstGeom prst="rect">
            <a:avLst/>
          </a:prstGeom>
          <a:noFill/>
        </p:spPr>
        <p:txBody>
          <a:bodyPr wrap="none" rtlCol="0">
            <a:spAutoFit/>
          </a:bodyPr>
          <a:lstStyle/>
          <a:p>
            <a:r>
              <a:rPr lang="en-US" sz="3600" dirty="0"/>
              <a:t>Fruit</a:t>
            </a:r>
          </a:p>
        </p:txBody>
      </p:sp>
      <p:sp>
        <p:nvSpPr>
          <p:cNvPr id="6" name="TextBox 5">
            <a:extLst>
              <a:ext uri="{FF2B5EF4-FFF2-40B4-BE49-F238E27FC236}">
                <a16:creationId xmlns:a16="http://schemas.microsoft.com/office/drawing/2014/main" id="{ABC8029E-9E99-4248-A0F4-528E9DE06C54}"/>
              </a:ext>
            </a:extLst>
          </p:cNvPr>
          <p:cNvSpPr txBox="1"/>
          <p:nvPr/>
        </p:nvSpPr>
        <p:spPr>
          <a:xfrm>
            <a:off x="7173050" y="5691875"/>
            <a:ext cx="980268" cy="646331"/>
          </a:xfrm>
          <a:prstGeom prst="rect">
            <a:avLst/>
          </a:prstGeom>
          <a:noFill/>
        </p:spPr>
        <p:txBody>
          <a:bodyPr wrap="none" rtlCol="0">
            <a:spAutoFit/>
          </a:bodyPr>
          <a:lstStyle/>
          <a:p>
            <a:r>
              <a:rPr lang="en-US" sz="3600" dirty="0"/>
              <a:t>Box</a:t>
            </a:r>
          </a:p>
        </p:txBody>
      </p:sp>
      <p:sp>
        <p:nvSpPr>
          <p:cNvPr id="7" name="Content Placeholder 2">
            <a:extLst>
              <a:ext uri="{FF2B5EF4-FFF2-40B4-BE49-F238E27FC236}">
                <a16:creationId xmlns:a16="http://schemas.microsoft.com/office/drawing/2014/main" id="{0438C6A9-D54D-534E-AFE0-445047836FE9}"/>
              </a:ext>
            </a:extLst>
          </p:cNvPr>
          <p:cNvSpPr>
            <a:spLocks noGrp="1"/>
          </p:cNvSpPr>
          <p:nvPr>
            <p:ph idx="1"/>
          </p:nvPr>
        </p:nvSpPr>
        <p:spPr>
          <a:xfrm>
            <a:off x="989400" y="1414465"/>
            <a:ext cx="10213200" cy="5443535"/>
          </a:xfrm>
        </p:spPr>
        <p:txBody>
          <a:bodyPr/>
          <a:lstStyle/>
          <a:p>
            <a:r>
              <a:rPr lang="en-US" dirty="0">
                <a:solidFill>
                  <a:srgbClr val="000000"/>
                </a:solidFill>
              </a:rPr>
              <a:t>What is the </a:t>
            </a:r>
            <a:r>
              <a:rPr lang="en-US" b="1" dirty="0">
                <a:solidFill>
                  <a:srgbClr val="000000"/>
                </a:solidFill>
              </a:rPr>
              <a:t>joint probability </a:t>
            </a:r>
            <a:r>
              <a:rPr lang="en-US" dirty="0">
                <a:solidFill>
                  <a:srgbClr val="000000"/>
                </a:solidFill>
              </a:rPr>
              <a:t>of each combination?</a:t>
            </a:r>
          </a:p>
        </p:txBody>
      </p:sp>
    </p:spTree>
    <p:extLst>
      <p:ext uri="{BB962C8B-B14F-4D97-AF65-F5344CB8AC3E}">
        <p14:creationId xmlns:p14="http://schemas.microsoft.com/office/powerpoint/2010/main" val="278601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60A5-B71E-9B4B-AD9A-3905D76B715B}"/>
              </a:ext>
            </a:extLst>
          </p:cNvPr>
          <p:cNvSpPr>
            <a:spLocks noGrp="1"/>
          </p:cNvSpPr>
          <p:nvPr>
            <p:ph type="title"/>
          </p:nvPr>
        </p:nvSpPr>
        <p:spPr>
          <a:xfrm>
            <a:off x="989400" y="395289"/>
            <a:ext cx="10213200" cy="649286"/>
          </a:xfrm>
        </p:spPr>
        <p:txBody>
          <a:bodyPr/>
          <a:lstStyle/>
          <a:p>
            <a:r>
              <a:rPr lang="en-US" dirty="0"/>
              <a:t>Principles of Probability</a:t>
            </a:r>
          </a:p>
        </p:txBody>
      </p:sp>
      <p:pic>
        <p:nvPicPr>
          <p:cNvPr id="4098" name="Picture 2" descr="page4image680480">
            <a:extLst>
              <a:ext uri="{FF2B5EF4-FFF2-40B4-BE49-F238E27FC236}">
                <a16:creationId xmlns:a16="http://schemas.microsoft.com/office/drawing/2014/main" id="{0D91AD55-4534-7D41-BABB-A0D209F42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120" y="4667364"/>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4image684224">
            <a:extLst>
              <a:ext uri="{FF2B5EF4-FFF2-40B4-BE49-F238E27FC236}">
                <a16:creationId xmlns:a16="http://schemas.microsoft.com/office/drawing/2014/main" id="{4FFDAA9E-D7D2-0B43-8D39-AA345AE61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845"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ge4image684848">
            <a:extLst>
              <a:ext uri="{FF2B5EF4-FFF2-40B4-BE49-F238E27FC236}">
                <a16:creationId xmlns:a16="http://schemas.microsoft.com/office/drawing/2014/main" id="{2DB72A44-A469-CE4C-88A4-F34EA906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2300" y="348535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4image678192">
            <a:extLst>
              <a:ext uri="{FF2B5EF4-FFF2-40B4-BE49-F238E27FC236}">
                <a16:creationId xmlns:a16="http://schemas.microsoft.com/office/drawing/2014/main" id="{7ED17ECA-6DE7-6E4B-8D07-04E9DB003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pic>
        <p:nvPicPr>
          <p:cNvPr id="4103" name="Picture 7" descr="page4image687760">
            <a:extLst>
              <a:ext uri="{FF2B5EF4-FFF2-40B4-BE49-F238E27FC236}">
                <a16:creationId xmlns:a16="http://schemas.microsoft.com/office/drawing/2014/main" id="{A59926E3-3D6B-1342-B512-492D10F23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pic>
        <p:nvPicPr>
          <p:cNvPr id="4104" name="Picture 8" descr="page4image674656">
            <a:extLst>
              <a:ext uri="{FF2B5EF4-FFF2-40B4-BE49-F238E27FC236}">
                <a16:creationId xmlns:a16="http://schemas.microsoft.com/office/drawing/2014/main" id="{4F3DB4FD-3CFE-2E4C-8960-5E37EE199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4666296"/>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4image684016">
            <a:extLst>
              <a:ext uri="{FF2B5EF4-FFF2-40B4-BE49-F238E27FC236}">
                <a16:creationId xmlns:a16="http://schemas.microsoft.com/office/drawing/2014/main" id="{0FFFF351-9813-8E43-BAAE-2367CD9F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ge4image677776">
            <a:extLst>
              <a:ext uri="{FF2B5EF4-FFF2-40B4-BE49-F238E27FC236}">
                <a16:creationId xmlns:a16="http://schemas.microsoft.com/office/drawing/2014/main" id="{0AC8473D-F6BC-5D4A-A15B-6C30FCFE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page4image677568">
            <a:extLst>
              <a:ext uri="{FF2B5EF4-FFF2-40B4-BE49-F238E27FC236}">
                <a16:creationId xmlns:a16="http://schemas.microsoft.com/office/drawing/2014/main" id="{7EAEC88F-1EF6-5B46-8AB9-CADE3D2CF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pic>
        <p:nvPicPr>
          <p:cNvPr id="4108" name="Picture 12" descr="page4image683808">
            <a:extLst>
              <a:ext uri="{FF2B5EF4-FFF2-40B4-BE49-F238E27FC236}">
                <a16:creationId xmlns:a16="http://schemas.microsoft.com/office/drawing/2014/main" id="{6A6BCA09-2BA2-334F-9A48-102D6A53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pic>
        <p:nvPicPr>
          <p:cNvPr id="4109" name="Picture 13" descr="page4image683600">
            <a:extLst>
              <a:ext uri="{FF2B5EF4-FFF2-40B4-BE49-F238E27FC236}">
                <a16:creationId xmlns:a16="http://schemas.microsoft.com/office/drawing/2014/main" id="{56E605D0-9F2B-C244-AAFE-1286FC75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E1F0B5-E483-4C4B-8953-B3798A6C869C}"/>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10" name="Rectangle 9">
            <a:extLst>
              <a:ext uri="{FF2B5EF4-FFF2-40B4-BE49-F238E27FC236}">
                <a16:creationId xmlns:a16="http://schemas.microsoft.com/office/drawing/2014/main" id="{7B4AA13E-018F-2A48-9494-B4E870BE6195}"/>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9E6964-321C-7943-B4DC-472F299360CB}"/>
              </a:ext>
            </a:extLst>
          </p:cNvPr>
          <p:cNvSpPr/>
          <p:nvPr/>
        </p:nvSpPr>
        <p:spPr>
          <a:xfrm>
            <a:off x="6702420" y="2471738"/>
            <a:ext cx="4857750" cy="3756569"/>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F7BE9-0FEA-B84D-A2EE-6B3AD839D268}"/>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sp>
        <p:nvSpPr>
          <p:cNvPr id="26" name="TextBox 25">
            <a:extLst>
              <a:ext uri="{FF2B5EF4-FFF2-40B4-BE49-F238E27FC236}">
                <a16:creationId xmlns:a16="http://schemas.microsoft.com/office/drawing/2014/main" id="{A0133A60-13EF-0C45-8EB0-928545DBFCD9}"/>
              </a:ext>
            </a:extLst>
          </p:cNvPr>
          <p:cNvSpPr txBox="1"/>
          <p:nvPr/>
        </p:nvSpPr>
        <p:spPr>
          <a:xfrm>
            <a:off x="8553445" y="1849983"/>
            <a:ext cx="1139479" cy="523220"/>
          </a:xfrm>
          <a:prstGeom prst="rect">
            <a:avLst/>
          </a:prstGeom>
          <a:noFill/>
        </p:spPr>
        <p:txBody>
          <a:bodyPr wrap="none" rtlCol="0">
            <a:spAutoFit/>
          </a:bodyPr>
          <a:lstStyle/>
          <a:p>
            <a:r>
              <a:rPr lang="en-US" sz="2800" dirty="0"/>
              <a:t>Box </a:t>
            </a:r>
            <a:r>
              <a:rPr lang="en-US" sz="2800" dirty="0">
                <a:solidFill>
                  <a:srgbClr val="0070C0"/>
                </a:solidFill>
              </a:rPr>
              <a:t>B</a:t>
            </a: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4AA27A87-E3E7-3442-BFB3-73F3AFFC4528}"/>
                  </a:ext>
                </a:extLst>
              </p:cNvPr>
              <p:cNvSpPr>
                <a:spLocks noGrp="1"/>
              </p:cNvSpPr>
              <p:nvPr>
                <p:ph idx="1"/>
              </p:nvPr>
            </p:nvSpPr>
            <p:spPr>
              <a:xfrm>
                <a:off x="989400" y="1044576"/>
                <a:ext cx="10213200" cy="5661024"/>
              </a:xfrm>
            </p:spPr>
            <p:txBody>
              <a:bodyPr/>
              <a:lstStyle/>
              <a:p>
                <a:r>
                  <a:rPr lang="en-US" b="1" dirty="0">
                    <a:solidFill>
                      <a:srgbClr val="000000"/>
                    </a:solidFill>
                  </a:rPr>
                  <a:t>Joint Probability: Box A and Orange p(Box A, Orange) </a:t>
                </a:r>
                <a14:m>
                  <m:oMath xmlns:m="http://schemas.openxmlformats.org/officeDocument/2006/math">
                    <m:f>
                      <m:fPr>
                        <m:ctrlPr>
                          <a:rPr lang="en-US" b="1" i="1">
                            <a:solidFill>
                              <a:srgbClr val="000000"/>
                            </a:solidFill>
                            <a:latin typeface="Cambria Math" panose="02040503050406030204" pitchFamily="18" charset="0"/>
                          </a:rPr>
                        </m:ctrlPr>
                      </m:fPr>
                      <m:num>
                        <m:r>
                          <a:rPr lang="en-US" b="1" i="1">
                            <a:solidFill>
                              <a:srgbClr val="000000"/>
                            </a:solidFill>
                            <a:latin typeface="Cambria Math" panose="02040503050406030204" pitchFamily="18" charset="0"/>
                          </a:rPr>
                          <m:t>𝟔</m:t>
                        </m:r>
                      </m:num>
                      <m:den>
                        <m:r>
                          <a:rPr lang="en-US" b="1" i="1" smtClean="0">
                            <a:solidFill>
                              <a:srgbClr val="000000"/>
                            </a:solidFill>
                            <a:latin typeface="Cambria Math" panose="02040503050406030204" pitchFamily="18" charset="0"/>
                          </a:rPr>
                          <m:t>𝟏𝟐</m:t>
                        </m:r>
                      </m:den>
                    </m:f>
                  </m:oMath>
                </a14:m>
                <a:endParaRPr lang="en-US" b="1" dirty="0">
                  <a:solidFill>
                    <a:srgbClr val="000000"/>
                  </a:solidFill>
                </a:endParaRPr>
              </a:p>
            </p:txBody>
          </p:sp>
        </mc:Choice>
        <mc:Fallback>
          <p:sp>
            <p:nvSpPr>
              <p:cNvPr id="27" name="Content Placeholder 2">
                <a:extLst>
                  <a:ext uri="{FF2B5EF4-FFF2-40B4-BE49-F238E27FC236}">
                    <a16:creationId xmlns:a16="http://schemas.microsoft.com/office/drawing/2014/main" id="{4AA27A87-E3E7-3442-BFB3-73F3AFFC4528}"/>
                  </a:ext>
                </a:extLst>
              </p:cNvPr>
              <p:cNvSpPr>
                <a:spLocks noGrp="1" noRot="1" noChangeAspect="1" noMove="1" noResize="1" noEditPoints="1" noAdjustHandles="1" noChangeArrowheads="1" noChangeShapeType="1" noTextEdit="1"/>
              </p:cNvSpPr>
              <p:nvPr>
                <p:ph idx="1"/>
              </p:nvPr>
            </p:nvSpPr>
            <p:spPr>
              <a:xfrm>
                <a:off x="989400" y="1044576"/>
                <a:ext cx="10213200" cy="5661024"/>
              </a:xfrm>
              <a:blipFill>
                <a:blip r:embed="rId5"/>
                <a:stretch>
                  <a:fillRect l="-496"/>
                </a:stretch>
              </a:blipFill>
            </p:spPr>
            <p:txBody>
              <a:bodyPr/>
              <a:lstStyle/>
              <a:p>
                <a:r>
                  <a:rPr lang="en-US">
                    <a:noFill/>
                  </a:rPr>
                  <a:t> </a:t>
                </a:r>
              </a:p>
            </p:txBody>
          </p:sp>
        </mc:Fallback>
      </mc:AlternateContent>
      <p:pic>
        <p:nvPicPr>
          <p:cNvPr id="28" name="Picture 12" descr="page4image683808">
            <a:extLst>
              <a:ext uri="{FF2B5EF4-FFF2-40B4-BE49-F238E27FC236}">
                <a16:creationId xmlns:a16="http://schemas.microsoft.com/office/drawing/2014/main" id="{16B0CA61-7C02-3B4B-99DC-91750E6EC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ln w="8572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11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p:sp>
        <p:nvSpPr>
          <p:cNvPr id="7" name="Content Placeholder 2">
            <a:extLst>
              <a:ext uri="{FF2B5EF4-FFF2-40B4-BE49-F238E27FC236}">
                <a16:creationId xmlns:a16="http://schemas.microsoft.com/office/drawing/2014/main" id="{0438C6A9-D54D-534E-AFE0-445047836FE9}"/>
              </a:ext>
            </a:extLst>
          </p:cNvPr>
          <p:cNvSpPr>
            <a:spLocks noGrp="1"/>
          </p:cNvSpPr>
          <p:nvPr>
            <p:ph idx="1"/>
          </p:nvPr>
        </p:nvSpPr>
        <p:spPr>
          <a:xfrm>
            <a:off x="989400" y="1414465"/>
            <a:ext cx="10213200" cy="5443535"/>
          </a:xfrm>
        </p:spPr>
        <p:txBody>
          <a:bodyPr/>
          <a:lstStyle/>
          <a:p>
            <a:r>
              <a:rPr lang="en-US" dirty="0">
                <a:solidFill>
                  <a:srgbClr val="000000"/>
                </a:solidFill>
              </a:rPr>
              <a:t>Marginal Probability: p(orange)</a:t>
            </a:r>
          </a:p>
          <a:p>
            <a:r>
              <a:rPr lang="en-US" dirty="0">
                <a:solidFill>
                  <a:srgbClr val="000000"/>
                </a:solidFill>
              </a:rPr>
              <a:t>Conditional Probability: p(Orange | Box A) </a:t>
            </a:r>
          </a:p>
          <a:p>
            <a:r>
              <a:rPr lang="en-US" dirty="0">
                <a:solidFill>
                  <a:srgbClr val="000000"/>
                </a:solidFill>
              </a:rPr>
              <a:t>Joint Probability: p(Orange , Box A)</a:t>
            </a:r>
          </a:p>
          <a:p>
            <a:endParaRPr lang="en-US" dirty="0">
              <a:solidFill>
                <a:srgbClr val="000000"/>
              </a:solidFill>
            </a:endParaRPr>
          </a:p>
          <a:p>
            <a:endParaRPr lang="en-US" dirty="0">
              <a:solidFill>
                <a:srgbClr val="000000"/>
              </a:solidFill>
            </a:endParaRPr>
          </a:p>
          <a:p>
            <a:endParaRPr lang="en-US" dirty="0">
              <a:solidFill>
                <a:srgbClr val="000000"/>
              </a:solidFill>
            </a:endParaRPr>
          </a:p>
        </p:txBody>
      </p:sp>
      <p:sp>
        <p:nvSpPr>
          <p:cNvPr id="8" name="TextBox 7">
            <a:extLst>
              <a:ext uri="{FF2B5EF4-FFF2-40B4-BE49-F238E27FC236}">
                <a16:creationId xmlns:a16="http://schemas.microsoft.com/office/drawing/2014/main" id="{C054946F-D3B0-A54B-AC55-64D43C036711}"/>
              </a:ext>
            </a:extLst>
          </p:cNvPr>
          <p:cNvSpPr txBox="1"/>
          <p:nvPr/>
        </p:nvSpPr>
        <p:spPr>
          <a:xfrm>
            <a:off x="1312411" y="3564791"/>
            <a:ext cx="11329986" cy="2185214"/>
          </a:xfrm>
          <a:prstGeom prst="rect">
            <a:avLst/>
          </a:prstGeom>
          <a:noFill/>
        </p:spPr>
        <p:txBody>
          <a:bodyPr wrap="square" rtlCol="0">
            <a:spAutoFit/>
          </a:bodyPr>
          <a:lstStyle/>
          <a:p>
            <a:r>
              <a:rPr lang="en-US" sz="2400" dirty="0"/>
              <a:t>Sum Rule</a:t>
            </a:r>
          </a:p>
          <a:p>
            <a:pPr lvl="1"/>
            <a:r>
              <a:rPr lang="en-US" sz="2400" i="1" dirty="0"/>
              <a:t>p</a:t>
            </a:r>
            <a:r>
              <a:rPr lang="en-US" sz="2400" dirty="0"/>
              <a:t>(Orange) = </a:t>
            </a:r>
            <a:r>
              <a:rPr lang="en-US" sz="2400" i="1" dirty="0"/>
              <a:t>p</a:t>
            </a:r>
            <a:r>
              <a:rPr lang="en-US" sz="2400" dirty="0"/>
              <a:t>(Orange, Box A) + </a:t>
            </a:r>
            <a:r>
              <a:rPr lang="en-US" sz="2400" i="1" dirty="0"/>
              <a:t>p</a:t>
            </a:r>
            <a:r>
              <a:rPr lang="en-US" sz="2400" dirty="0"/>
              <a:t>(Orange, Box B) </a:t>
            </a:r>
            <a:endParaRPr lang="en-US" sz="2400" i="1" dirty="0">
              <a:latin typeface="Cambria Math" panose="02040503050406030204" pitchFamily="18" charset="0"/>
            </a:endParaRPr>
          </a:p>
          <a:p>
            <a:pPr marL="800100" lvl="1" indent="-342900">
              <a:buFont typeface="Arial" panose="020B0604020202020204" pitchFamily="34" charset="0"/>
              <a:buChar char="•"/>
            </a:pPr>
            <a:endParaRPr lang="en-US" sz="2400" i="1" dirty="0">
              <a:latin typeface="Cambria Math" panose="02040503050406030204" pitchFamily="18" charset="0"/>
            </a:endParaRPr>
          </a:p>
          <a:p>
            <a:pPr marL="800100" lvl="1" indent="-342900">
              <a:buFont typeface="Arial" panose="020B0604020202020204" pitchFamily="34" charset="0"/>
              <a:buChar char="•"/>
            </a:pPr>
            <a:endParaRPr lang="en-US" sz="2400" dirty="0"/>
          </a:p>
          <a:p>
            <a:endParaRPr lang="en-US" sz="4000" b="0" dirty="0"/>
          </a:p>
        </p:txBody>
      </p:sp>
    </p:spTree>
    <p:extLst>
      <p:ext uri="{BB962C8B-B14F-4D97-AF65-F5344CB8AC3E}">
        <p14:creationId xmlns:p14="http://schemas.microsoft.com/office/powerpoint/2010/main" val="5705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B6E640D-6E45-1F43-A30F-422518533189}"/>
                  </a:ext>
                </a:extLst>
              </p:cNvPr>
              <p:cNvGraphicFramePr>
                <a:graphicFrameLocks noGrp="1"/>
              </p:cNvGraphicFramePr>
              <p:nvPr>
                <p:extLst>
                  <p:ext uri="{D42A27DB-BD31-4B8C-83A1-F6EECF244321}">
                    <p14:modId xmlns:p14="http://schemas.microsoft.com/office/powerpoint/2010/main" val="2372319500"/>
                  </p:ext>
                </p:extLst>
              </p:nvPr>
            </p:nvGraphicFramePr>
            <p:xfrm>
              <a:off x="1154861" y="2616243"/>
              <a:ext cx="9231310" cy="3518128"/>
            </p:xfrm>
            <a:graphic>
              <a:graphicData uri="http://schemas.openxmlformats.org/drawingml/2006/table">
                <a:tbl>
                  <a:tblPr firstRow="1" bandRow="1">
                    <a:tableStyleId>{5940675A-B579-460E-94D1-54222C63F5DA}</a:tableStyleId>
                  </a:tblPr>
                  <a:tblGrid>
                    <a:gridCol w="2404768">
                      <a:extLst>
                        <a:ext uri="{9D8B030D-6E8A-4147-A177-3AD203B41FA5}">
                          <a16:colId xmlns:a16="http://schemas.microsoft.com/office/drawing/2014/main" val="3240363482"/>
                        </a:ext>
                      </a:extLst>
                    </a:gridCol>
                    <a:gridCol w="1592108">
                      <a:extLst>
                        <a:ext uri="{9D8B030D-6E8A-4147-A177-3AD203B41FA5}">
                          <a16:colId xmlns:a16="http://schemas.microsoft.com/office/drawing/2014/main" val="3647944621"/>
                        </a:ext>
                      </a:extLst>
                    </a:gridCol>
                    <a:gridCol w="1902206">
                      <a:extLst>
                        <a:ext uri="{9D8B030D-6E8A-4147-A177-3AD203B41FA5}">
                          <a16:colId xmlns:a16="http://schemas.microsoft.com/office/drawing/2014/main" val="1845030577"/>
                        </a:ext>
                      </a:extLst>
                    </a:gridCol>
                    <a:gridCol w="3332228">
                      <a:extLst>
                        <a:ext uri="{9D8B030D-6E8A-4147-A177-3AD203B41FA5}">
                          <a16:colId xmlns:a16="http://schemas.microsoft.com/office/drawing/2014/main" val="2165725954"/>
                        </a:ext>
                      </a:extLst>
                    </a:gridCol>
                  </a:tblGrid>
                  <a:tr h="1040167">
                    <a:tc>
                      <a:txBody>
                        <a:bodyPr/>
                        <a:lstStyle/>
                        <a:p>
                          <a:r>
                            <a:rPr lang="en-US" sz="4000" b="1" dirty="0">
                              <a:solidFill>
                                <a:srgbClr val="C00000"/>
                              </a:solidFill>
                            </a:rPr>
                            <a:t>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2/12</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4000" dirty="0"/>
                            <a:t>3/12</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4000" i="1" smtClean="0">
                                        <a:solidFill>
                                          <a:srgbClr val="C00000"/>
                                        </a:solidFill>
                                        <a:latin typeface="Cambria Math" panose="02040503050406030204" pitchFamily="18" charset="0"/>
                                      </a:rPr>
                                    </m:ctrlPr>
                                  </m:fPr>
                                  <m:num>
                                    <m:r>
                                      <a:rPr lang="en-US" sz="4000" b="0" i="1" smtClean="0">
                                        <a:solidFill>
                                          <a:srgbClr val="C00000"/>
                                        </a:solidFill>
                                        <a:latin typeface="Cambria Math" panose="02040503050406030204" pitchFamily="18" charset="0"/>
                                      </a:rPr>
                                      <m:t>2</m:t>
                                    </m:r>
                                  </m:num>
                                  <m:den>
                                    <m:r>
                                      <a:rPr lang="en-US" sz="4000" b="0" i="1" smtClean="0">
                                        <a:solidFill>
                                          <a:srgbClr val="C00000"/>
                                        </a:solidFill>
                                        <a:latin typeface="Cambria Math" panose="02040503050406030204" pitchFamily="18" charset="0"/>
                                      </a:rPr>
                                      <m:t>12</m:t>
                                    </m:r>
                                  </m:den>
                                </m:f>
                                <m:r>
                                  <a:rPr lang="en-US" sz="4000" b="0" i="1" smtClean="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b="0" i="1" smtClean="0">
                                        <a:solidFill>
                                          <a:srgbClr val="C00000"/>
                                        </a:solidFill>
                                        <a:latin typeface="Cambria Math" panose="02040503050406030204" pitchFamily="18" charset="0"/>
                                      </a:rPr>
                                      <m:t>3</m:t>
                                    </m:r>
                                  </m:num>
                                  <m:den>
                                    <m:r>
                                      <a:rPr lang="en-US" sz="4000" b="0" i="1" smtClean="0">
                                        <a:solidFill>
                                          <a:srgbClr val="C00000"/>
                                        </a:solidFill>
                                        <a:latin typeface="Cambria Math" panose="02040503050406030204" pitchFamily="18" charset="0"/>
                                      </a:rPr>
                                      <m:t>12</m:t>
                                    </m:r>
                                  </m:den>
                                </m:f>
                                <m:r>
                                  <a:rPr lang="en-US" sz="4000" b="0" i="1" smtClean="0">
                                    <a:solidFill>
                                      <a:srgbClr val="C00000"/>
                                    </a:solidFill>
                                    <a:latin typeface="Cambria Math" panose="02040503050406030204" pitchFamily="18" charset="0"/>
                                  </a:rPr>
                                  <m:t>=</m:t>
                                </m:r>
                                <m:f>
                                  <m:fPr>
                                    <m:ctrlPr>
                                      <a:rPr lang="en-US" sz="4000" i="1" smtClean="0">
                                        <a:solidFill>
                                          <a:srgbClr val="C00000"/>
                                        </a:solidFill>
                                        <a:latin typeface="Cambria Math" panose="02040503050406030204" pitchFamily="18" charset="0"/>
                                      </a:rPr>
                                    </m:ctrlPr>
                                  </m:fPr>
                                  <m:num>
                                    <m:r>
                                      <a:rPr lang="en-US" sz="4000" b="0" i="1" smtClean="0">
                                        <a:solidFill>
                                          <a:srgbClr val="C00000"/>
                                        </a:solidFill>
                                        <a:latin typeface="Cambria Math" panose="02040503050406030204" pitchFamily="18" charset="0"/>
                                      </a:rPr>
                                      <m:t>5</m:t>
                                    </m:r>
                                  </m:num>
                                  <m:den>
                                    <m:r>
                                      <a:rPr lang="en-US" sz="4000" b="0" i="1" smtClean="0">
                                        <a:solidFill>
                                          <a:srgbClr val="C00000"/>
                                        </a:solidFill>
                                        <a:latin typeface="Cambria Math" panose="02040503050406030204" pitchFamily="18" charset="0"/>
                                      </a:rPr>
                                      <m:t>12</m:t>
                                    </m:r>
                                  </m:den>
                                </m:f>
                              </m:oMath>
                            </m:oMathPara>
                          </a14:m>
                          <a:endParaRPr lang="en-US" sz="4000" dirty="0">
                            <a:solidFill>
                              <a:srgbClr val="C00000"/>
                            </a:solidFill>
                          </a:endParaRP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588764947"/>
                      </a:ext>
                    </a:extLst>
                  </a:tr>
                  <a:tr h="1040167">
                    <a:tc>
                      <a:txBody>
                        <a:bodyPr/>
                        <a:lstStyle/>
                        <a:p>
                          <a:r>
                            <a:rPr lang="en-US" sz="4000" b="1" dirty="0">
                              <a:solidFill>
                                <a:srgbClr val="0070C0"/>
                              </a:solidFill>
                            </a:rPr>
                            <a:t>Orange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6/12</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4000" dirty="0"/>
                            <a:t>1/12</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4000" i="1" smtClean="0">
                                        <a:solidFill>
                                          <a:srgbClr val="0070C0"/>
                                        </a:solidFill>
                                        <a:latin typeface="Cambria Math" panose="02040503050406030204" pitchFamily="18" charset="0"/>
                                      </a:rPr>
                                    </m:ctrlPr>
                                  </m:fPr>
                                  <m:num>
                                    <m:r>
                                      <a:rPr lang="en-US" sz="4000" b="0" i="1" smtClean="0">
                                        <a:solidFill>
                                          <a:srgbClr val="0070C0"/>
                                        </a:solidFill>
                                        <a:latin typeface="Cambria Math" panose="02040503050406030204" pitchFamily="18" charset="0"/>
                                      </a:rPr>
                                      <m:t>6</m:t>
                                    </m:r>
                                  </m:num>
                                  <m:den>
                                    <m:r>
                                      <a:rPr lang="en-US" sz="4000" b="0" i="1" smtClean="0">
                                        <a:solidFill>
                                          <a:srgbClr val="0070C0"/>
                                        </a:solidFill>
                                        <a:latin typeface="Cambria Math" panose="02040503050406030204" pitchFamily="18" charset="0"/>
                                      </a:rPr>
                                      <m:t>12</m:t>
                                    </m:r>
                                  </m:den>
                                </m:f>
                                <m:r>
                                  <a:rPr lang="en-US" sz="4000" b="0" i="1" smtClean="0">
                                    <a:solidFill>
                                      <a:srgbClr val="0070C0"/>
                                    </a:solidFill>
                                    <a:latin typeface="Cambria Math" panose="02040503050406030204" pitchFamily="18" charset="0"/>
                                  </a:rPr>
                                  <m:t>+</m:t>
                                </m:r>
                                <m:f>
                                  <m:fPr>
                                    <m:ctrlPr>
                                      <a:rPr lang="en-US" sz="4000" i="1" smtClean="0">
                                        <a:solidFill>
                                          <a:srgbClr val="0070C0"/>
                                        </a:solidFill>
                                        <a:latin typeface="Cambria Math" panose="02040503050406030204" pitchFamily="18" charset="0"/>
                                      </a:rPr>
                                    </m:ctrlPr>
                                  </m:fPr>
                                  <m:num>
                                    <m:r>
                                      <a:rPr lang="en-US" sz="4000" b="0" i="1" smtClean="0">
                                        <a:solidFill>
                                          <a:srgbClr val="0070C0"/>
                                        </a:solidFill>
                                        <a:latin typeface="Cambria Math" panose="02040503050406030204" pitchFamily="18" charset="0"/>
                                      </a:rPr>
                                      <m:t>1</m:t>
                                    </m:r>
                                  </m:num>
                                  <m:den>
                                    <m:r>
                                      <a:rPr lang="en-US" sz="4000" b="0" i="1" smtClean="0">
                                        <a:solidFill>
                                          <a:srgbClr val="0070C0"/>
                                        </a:solidFill>
                                        <a:latin typeface="Cambria Math" panose="02040503050406030204" pitchFamily="18" charset="0"/>
                                      </a:rPr>
                                      <m:t>12</m:t>
                                    </m:r>
                                  </m:den>
                                </m:f>
                                <m:r>
                                  <a:rPr lang="en-US" sz="4000" b="0" i="1" smtClean="0">
                                    <a:solidFill>
                                      <a:srgbClr val="0070C0"/>
                                    </a:solidFill>
                                    <a:latin typeface="Cambria Math" panose="02040503050406030204" pitchFamily="18" charset="0"/>
                                  </a:rPr>
                                  <m:t>=</m:t>
                                </m:r>
                                <m:f>
                                  <m:fPr>
                                    <m:ctrlPr>
                                      <a:rPr lang="en-US" sz="4000" i="1" smtClean="0">
                                        <a:solidFill>
                                          <a:srgbClr val="0070C0"/>
                                        </a:solidFill>
                                        <a:latin typeface="Cambria Math" panose="02040503050406030204" pitchFamily="18" charset="0"/>
                                      </a:rPr>
                                    </m:ctrlPr>
                                  </m:fPr>
                                  <m:num>
                                    <m:r>
                                      <a:rPr lang="en-US" sz="4000" b="0" i="1" smtClean="0">
                                        <a:solidFill>
                                          <a:srgbClr val="0070C0"/>
                                        </a:solidFill>
                                        <a:latin typeface="Cambria Math" panose="02040503050406030204" pitchFamily="18" charset="0"/>
                                      </a:rPr>
                                      <m:t>7</m:t>
                                    </m:r>
                                  </m:num>
                                  <m:den>
                                    <m:r>
                                      <a:rPr lang="en-US" sz="4000" b="0" i="1" smtClean="0">
                                        <a:solidFill>
                                          <a:srgbClr val="0070C0"/>
                                        </a:solidFill>
                                        <a:latin typeface="Cambria Math" panose="02040503050406030204" pitchFamily="18" charset="0"/>
                                      </a:rPr>
                                      <m:t>12</m:t>
                                    </m:r>
                                  </m:den>
                                </m:f>
                              </m:oMath>
                            </m:oMathPara>
                          </a14:m>
                          <a:endParaRPr lang="en-US" sz="4000" dirty="0">
                            <a:solidFill>
                              <a:srgbClr val="0070C0"/>
                            </a:solidFill>
                          </a:endParaRP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74356799"/>
                      </a:ext>
                    </a:extLst>
                  </a:tr>
                  <a:tr h="1040167">
                    <a:tc>
                      <a:txBody>
                        <a:bodyPr/>
                        <a:lstStyle/>
                        <a:p>
                          <a:endParaRPr lang="en-US" sz="4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chemeClr val="tx1"/>
                              </a:solidFill>
                            </a:rPr>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chemeClr val="tx1"/>
                              </a:solidFill>
                            </a:rPr>
                            <a:t>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4000" b="1" dirty="0">
                            <a:solidFill>
                              <a:srgbClr val="0070C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882908"/>
                      </a:ext>
                    </a:extLst>
                  </a:tr>
                </a:tbl>
              </a:graphicData>
            </a:graphic>
          </p:graphicFrame>
        </mc:Choice>
        <mc:Fallback xmlns="">
          <p:graphicFrame>
            <p:nvGraphicFramePr>
              <p:cNvPr id="4" name="Table 4">
                <a:extLst>
                  <a:ext uri="{FF2B5EF4-FFF2-40B4-BE49-F238E27FC236}">
                    <a16:creationId xmlns:a16="http://schemas.microsoft.com/office/drawing/2014/main" id="{4B6E640D-6E45-1F43-A30F-422518533189}"/>
                  </a:ext>
                </a:extLst>
              </p:cNvPr>
              <p:cNvGraphicFramePr>
                <a:graphicFrameLocks noGrp="1"/>
              </p:cNvGraphicFramePr>
              <p:nvPr>
                <p:extLst>
                  <p:ext uri="{D42A27DB-BD31-4B8C-83A1-F6EECF244321}">
                    <p14:modId xmlns:p14="http://schemas.microsoft.com/office/powerpoint/2010/main" val="2372319500"/>
                  </p:ext>
                </p:extLst>
              </p:nvPr>
            </p:nvGraphicFramePr>
            <p:xfrm>
              <a:off x="1154861" y="2616243"/>
              <a:ext cx="9231310" cy="3518128"/>
            </p:xfrm>
            <a:graphic>
              <a:graphicData uri="http://schemas.openxmlformats.org/drawingml/2006/table">
                <a:tbl>
                  <a:tblPr firstRow="1" bandRow="1">
                    <a:tableStyleId>{5940675A-B579-460E-94D1-54222C63F5DA}</a:tableStyleId>
                  </a:tblPr>
                  <a:tblGrid>
                    <a:gridCol w="2404768">
                      <a:extLst>
                        <a:ext uri="{9D8B030D-6E8A-4147-A177-3AD203B41FA5}">
                          <a16:colId xmlns:a16="http://schemas.microsoft.com/office/drawing/2014/main" val="3240363482"/>
                        </a:ext>
                      </a:extLst>
                    </a:gridCol>
                    <a:gridCol w="1592108">
                      <a:extLst>
                        <a:ext uri="{9D8B030D-6E8A-4147-A177-3AD203B41FA5}">
                          <a16:colId xmlns:a16="http://schemas.microsoft.com/office/drawing/2014/main" val="3647944621"/>
                        </a:ext>
                      </a:extLst>
                    </a:gridCol>
                    <a:gridCol w="1902206">
                      <a:extLst>
                        <a:ext uri="{9D8B030D-6E8A-4147-A177-3AD203B41FA5}">
                          <a16:colId xmlns:a16="http://schemas.microsoft.com/office/drawing/2014/main" val="1845030577"/>
                        </a:ext>
                      </a:extLst>
                    </a:gridCol>
                    <a:gridCol w="3332228">
                      <a:extLst>
                        <a:ext uri="{9D8B030D-6E8A-4147-A177-3AD203B41FA5}">
                          <a16:colId xmlns:a16="http://schemas.microsoft.com/office/drawing/2014/main" val="2165725954"/>
                        </a:ext>
                      </a:extLst>
                    </a:gridCol>
                  </a:tblGrid>
                  <a:tr h="1245172">
                    <a:tc>
                      <a:txBody>
                        <a:bodyPr/>
                        <a:lstStyle/>
                        <a:p>
                          <a:r>
                            <a:rPr lang="en-US" sz="4000" b="1" dirty="0">
                              <a:solidFill>
                                <a:srgbClr val="C00000"/>
                              </a:solidFill>
                            </a:rPr>
                            <a:t>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2/12</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4000" dirty="0"/>
                            <a:t>3/12</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en-US"/>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76806" t="-9184" b="-183673"/>
                          </a:stretch>
                        </a:blipFill>
                      </a:tcPr>
                    </a:tc>
                    <a:extLst>
                      <a:ext uri="{0D108BD9-81ED-4DB2-BD59-A6C34878D82A}">
                        <a16:rowId xmlns:a16="http://schemas.microsoft.com/office/drawing/2014/main" val="588764947"/>
                      </a:ext>
                    </a:extLst>
                  </a:tr>
                  <a:tr h="1232789">
                    <a:tc>
                      <a:txBody>
                        <a:bodyPr/>
                        <a:lstStyle/>
                        <a:p>
                          <a:r>
                            <a:rPr lang="en-US" sz="4000" b="1" dirty="0">
                              <a:solidFill>
                                <a:srgbClr val="0070C0"/>
                              </a:solidFill>
                            </a:rPr>
                            <a:t>Orange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dirty="0"/>
                            <a:t>6/12</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4000" dirty="0"/>
                            <a:t>1/12</a:t>
                          </a: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endParaRPr lang="en-US"/>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176806" t="-109184" b="-83673"/>
                          </a:stretch>
                        </a:blipFill>
                      </a:tcPr>
                    </a:tc>
                    <a:extLst>
                      <a:ext uri="{0D108BD9-81ED-4DB2-BD59-A6C34878D82A}">
                        <a16:rowId xmlns:a16="http://schemas.microsoft.com/office/drawing/2014/main" val="2174356799"/>
                      </a:ext>
                    </a:extLst>
                  </a:tr>
                  <a:tr h="1040167">
                    <a:tc>
                      <a:txBody>
                        <a:bodyPr/>
                        <a:lstStyle/>
                        <a:p>
                          <a:endParaRPr lang="en-US" sz="4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chemeClr val="tx1"/>
                              </a:solidFill>
                            </a:rPr>
                            <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4000" b="1" dirty="0">
                              <a:solidFill>
                                <a:schemeClr val="tx1"/>
                              </a:solidFill>
                            </a:rPr>
                            <a:t>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4000" b="1" dirty="0">
                            <a:solidFill>
                              <a:srgbClr val="0070C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882908"/>
                      </a:ext>
                    </a:extLst>
                  </a:tr>
                </a:tbl>
              </a:graphicData>
            </a:graphic>
          </p:graphicFrame>
        </mc:Fallback>
      </mc:AlternateContent>
      <p:sp>
        <p:nvSpPr>
          <p:cNvPr id="5" name="TextBox 4">
            <a:extLst>
              <a:ext uri="{FF2B5EF4-FFF2-40B4-BE49-F238E27FC236}">
                <a16:creationId xmlns:a16="http://schemas.microsoft.com/office/drawing/2014/main" id="{A2D0DF98-DA03-2747-B220-5D050F662357}"/>
              </a:ext>
            </a:extLst>
          </p:cNvPr>
          <p:cNvSpPr txBox="1"/>
          <p:nvPr/>
        </p:nvSpPr>
        <p:spPr>
          <a:xfrm rot="16200000">
            <a:off x="-61890" y="3524530"/>
            <a:ext cx="1120691" cy="646331"/>
          </a:xfrm>
          <a:prstGeom prst="rect">
            <a:avLst/>
          </a:prstGeom>
          <a:noFill/>
        </p:spPr>
        <p:txBody>
          <a:bodyPr wrap="none" rtlCol="0">
            <a:spAutoFit/>
          </a:bodyPr>
          <a:lstStyle/>
          <a:p>
            <a:r>
              <a:rPr lang="en-US" sz="3600" dirty="0"/>
              <a:t>Fruit</a:t>
            </a:r>
          </a:p>
        </p:txBody>
      </p:sp>
      <p:sp>
        <p:nvSpPr>
          <p:cNvPr id="6" name="TextBox 5">
            <a:extLst>
              <a:ext uri="{FF2B5EF4-FFF2-40B4-BE49-F238E27FC236}">
                <a16:creationId xmlns:a16="http://schemas.microsoft.com/office/drawing/2014/main" id="{ABC8029E-9E99-4248-A0F4-528E9DE06C54}"/>
              </a:ext>
            </a:extLst>
          </p:cNvPr>
          <p:cNvSpPr txBox="1"/>
          <p:nvPr/>
        </p:nvSpPr>
        <p:spPr>
          <a:xfrm>
            <a:off x="4936036" y="5849854"/>
            <a:ext cx="980268" cy="646331"/>
          </a:xfrm>
          <a:prstGeom prst="rect">
            <a:avLst/>
          </a:prstGeom>
          <a:noFill/>
        </p:spPr>
        <p:txBody>
          <a:bodyPr wrap="none" rtlCol="0">
            <a:spAutoFit/>
          </a:bodyPr>
          <a:lstStyle/>
          <a:p>
            <a:r>
              <a:rPr lang="en-US" sz="3600" dirty="0"/>
              <a:t>Box</a:t>
            </a:r>
          </a:p>
        </p:txBody>
      </p:sp>
      <p:sp>
        <p:nvSpPr>
          <p:cNvPr id="8" name="Content Placeholder 2">
            <a:extLst>
              <a:ext uri="{FF2B5EF4-FFF2-40B4-BE49-F238E27FC236}">
                <a16:creationId xmlns:a16="http://schemas.microsoft.com/office/drawing/2014/main" id="{60E24366-8D77-8948-8F0C-996DD6D5F602}"/>
              </a:ext>
            </a:extLst>
          </p:cNvPr>
          <p:cNvSpPr>
            <a:spLocks noGrp="1"/>
          </p:cNvSpPr>
          <p:nvPr>
            <p:ph idx="1"/>
          </p:nvPr>
        </p:nvSpPr>
        <p:spPr>
          <a:xfrm>
            <a:off x="989400" y="1414465"/>
            <a:ext cx="10213200" cy="5443535"/>
          </a:xfrm>
        </p:spPr>
        <p:txBody>
          <a:bodyPr/>
          <a:lstStyle/>
          <a:p>
            <a:r>
              <a:rPr lang="en-US" dirty="0">
                <a:solidFill>
                  <a:srgbClr val="000000"/>
                </a:solidFill>
              </a:rPr>
              <a:t>Sum Rule of Probability: p(Orange , Box A) + p(Orange , Box B) = p(Orange)</a:t>
            </a:r>
          </a:p>
        </p:txBody>
      </p:sp>
    </p:spTree>
    <p:extLst>
      <p:ext uri="{BB962C8B-B14F-4D97-AF65-F5344CB8AC3E}">
        <p14:creationId xmlns:p14="http://schemas.microsoft.com/office/powerpoint/2010/main" val="1375802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1690-03C8-0749-A832-7EE5FBBFD444}"/>
              </a:ext>
            </a:extLst>
          </p:cNvPr>
          <p:cNvSpPr>
            <a:spLocks noGrp="1"/>
          </p:cNvSpPr>
          <p:nvPr>
            <p:ph type="title"/>
          </p:nvPr>
        </p:nvSpPr>
        <p:spPr>
          <a:xfrm>
            <a:off x="989400" y="395289"/>
            <a:ext cx="10213200" cy="696011"/>
          </a:xfrm>
        </p:spPr>
        <p:txBody>
          <a:bodyPr/>
          <a:lstStyle/>
          <a:p>
            <a:r>
              <a:rPr lang="en-US" dirty="0"/>
              <a:t>Principles of Probability</a:t>
            </a:r>
          </a:p>
        </p:txBody>
      </p:sp>
      <p:sp>
        <p:nvSpPr>
          <p:cNvPr id="7" name="Content Placeholder 2">
            <a:extLst>
              <a:ext uri="{FF2B5EF4-FFF2-40B4-BE49-F238E27FC236}">
                <a16:creationId xmlns:a16="http://schemas.microsoft.com/office/drawing/2014/main" id="{0438C6A9-D54D-534E-AFE0-445047836FE9}"/>
              </a:ext>
            </a:extLst>
          </p:cNvPr>
          <p:cNvSpPr>
            <a:spLocks noGrp="1"/>
          </p:cNvSpPr>
          <p:nvPr>
            <p:ph idx="1"/>
          </p:nvPr>
        </p:nvSpPr>
        <p:spPr>
          <a:xfrm>
            <a:off x="989400" y="1414465"/>
            <a:ext cx="10213200" cy="5443535"/>
          </a:xfrm>
        </p:spPr>
        <p:txBody>
          <a:bodyPr/>
          <a:lstStyle/>
          <a:p>
            <a:r>
              <a:rPr lang="en-US" dirty="0">
                <a:solidFill>
                  <a:srgbClr val="000000"/>
                </a:solidFill>
              </a:rPr>
              <a:t>Marginal Probability: p(orange)</a:t>
            </a:r>
          </a:p>
          <a:p>
            <a:r>
              <a:rPr lang="en-US" dirty="0">
                <a:solidFill>
                  <a:srgbClr val="000000"/>
                </a:solidFill>
              </a:rPr>
              <a:t>Conditional Probability: p(Orange | Box A)</a:t>
            </a:r>
          </a:p>
          <a:p>
            <a:r>
              <a:rPr lang="en-US" dirty="0">
                <a:solidFill>
                  <a:srgbClr val="000000"/>
                </a:solidFill>
              </a:rPr>
              <a:t>Joint Probability: p(Orange , Box A)</a:t>
            </a:r>
          </a:p>
          <a:p>
            <a:endParaRPr lang="en-US" dirty="0">
              <a:solidFill>
                <a:srgbClr val="000000"/>
              </a:solidFill>
            </a:endParaRPr>
          </a:p>
          <a:p>
            <a:endParaRPr lang="en-US" dirty="0">
              <a:solidFill>
                <a:srgbClr val="000000"/>
              </a:solidFill>
            </a:endParaRPr>
          </a:p>
        </p:txBody>
      </p:sp>
      <p:sp>
        <p:nvSpPr>
          <p:cNvPr id="4" name="TextBox 3">
            <a:extLst>
              <a:ext uri="{FF2B5EF4-FFF2-40B4-BE49-F238E27FC236}">
                <a16:creationId xmlns:a16="http://schemas.microsoft.com/office/drawing/2014/main" id="{D656C801-A17F-524B-A2BD-A51ADF65B0A0}"/>
              </a:ext>
            </a:extLst>
          </p:cNvPr>
          <p:cNvSpPr txBox="1"/>
          <p:nvPr/>
        </p:nvSpPr>
        <p:spPr>
          <a:xfrm>
            <a:off x="1394053" y="3564791"/>
            <a:ext cx="11329986" cy="3662541"/>
          </a:xfrm>
          <a:prstGeom prst="rect">
            <a:avLst/>
          </a:prstGeom>
          <a:noFill/>
        </p:spPr>
        <p:txBody>
          <a:bodyPr wrap="square" rtlCol="0">
            <a:spAutoFit/>
          </a:bodyPr>
          <a:lstStyle/>
          <a:p>
            <a:r>
              <a:rPr lang="en-US" sz="2400" dirty="0"/>
              <a:t>Sum Rule</a:t>
            </a:r>
          </a:p>
          <a:p>
            <a:pPr lvl="1"/>
            <a:r>
              <a:rPr lang="en-US" sz="2400" i="1" dirty="0"/>
              <a:t>p</a:t>
            </a:r>
            <a:r>
              <a:rPr lang="en-US" sz="2400" dirty="0"/>
              <a:t>(Orange) =</a:t>
            </a:r>
            <a:r>
              <a:rPr lang="en-US" sz="2400" i="1" dirty="0"/>
              <a:t>p</a:t>
            </a:r>
            <a:r>
              <a:rPr lang="en-US" sz="2400" dirty="0"/>
              <a:t>(Orange, Box A) + </a:t>
            </a:r>
            <a:r>
              <a:rPr lang="en-US" sz="2400" i="1" dirty="0"/>
              <a:t>p</a:t>
            </a:r>
            <a:r>
              <a:rPr lang="en-US" sz="2400" dirty="0"/>
              <a:t>(Orange, Box B)</a:t>
            </a:r>
          </a:p>
          <a:p>
            <a:pPr lvl="1"/>
            <a:endParaRPr lang="en-US" sz="2400" dirty="0"/>
          </a:p>
          <a:p>
            <a:r>
              <a:rPr lang="en-US" sz="2400" dirty="0"/>
              <a:t>Product Rule</a:t>
            </a:r>
          </a:p>
          <a:p>
            <a:pPr lvl="1"/>
            <a:r>
              <a:rPr lang="en-US" sz="2400" i="1" dirty="0"/>
              <a:t>p</a:t>
            </a:r>
            <a:r>
              <a:rPr lang="en-US" sz="2400" dirty="0"/>
              <a:t>(Orange , Box A) = </a:t>
            </a:r>
            <a:r>
              <a:rPr lang="en-US" sz="2400" i="1" dirty="0"/>
              <a:t>p</a:t>
            </a:r>
            <a:r>
              <a:rPr lang="en-US" sz="2400" dirty="0"/>
              <a:t>(Orange | Box A) x </a:t>
            </a:r>
            <a:r>
              <a:rPr lang="en-US" sz="2400" i="1" dirty="0"/>
              <a:t>p</a:t>
            </a:r>
            <a:r>
              <a:rPr lang="en-US" sz="2400" dirty="0"/>
              <a:t>(Box A) </a:t>
            </a:r>
          </a:p>
          <a:p>
            <a:pPr lvl="1"/>
            <a:r>
              <a:rPr lang="en-US" sz="2400" i="1" dirty="0"/>
              <a:t>p</a:t>
            </a:r>
            <a:r>
              <a:rPr lang="en-US" sz="2400" dirty="0"/>
              <a:t>(Orange , Box B) = </a:t>
            </a:r>
            <a:r>
              <a:rPr lang="en-US" sz="2400" i="1" dirty="0"/>
              <a:t>p</a:t>
            </a:r>
            <a:r>
              <a:rPr lang="en-US" sz="2400" dirty="0"/>
              <a:t>(Orange | Box B) x </a:t>
            </a:r>
            <a:r>
              <a:rPr lang="en-US" sz="2400" i="1" dirty="0"/>
              <a:t>p</a:t>
            </a:r>
            <a:r>
              <a:rPr lang="en-US" sz="2400" dirty="0"/>
              <a:t>(Box B)</a:t>
            </a:r>
          </a:p>
          <a:p>
            <a:pPr lvl="1"/>
            <a:r>
              <a:rPr lang="en-US" sz="2400" dirty="0"/>
              <a:t> </a:t>
            </a:r>
            <a:endParaRPr lang="en-US" sz="2400" i="1" dirty="0">
              <a:latin typeface="Cambria Math" panose="02040503050406030204" pitchFamily="18" charset="0"/>
            </a:endParaRPr>
          </a:p>
          <a:p>
            <a:pPr lvl="1"/>
            <a:endParaRPr lang="en-US" sz="2400" dirty="0"/>
          </a:p>
          <a:p>
            <a:endParaRPr lang="en-US" sz="4000" b="0" dirty="0"/>
          </a:p>
        </p:txBody>
      </p:sp>
    </p:spTree>
    <p:extLst>
      <p:ext uri="{BB962C8B-B14F-4D97-AF65-F5344CB8AC3E}">
        <p14:creationId xmlns:p14="http://schemas.microsoft.com/office/powerpoint/2010/main" val="172293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D744AC4-EB33-484A-ADC7-BF58B5C06BE9}"/>
                  </a:ext>
                </a:extLst>
              </p:cNvPr>
              <p:cNvSpPr txBox="1"/>
              <p:nvPr/>
            </p:nvSpPr>
            <p:spPr>
              <a:xfrm>
                <a:off x="5707383" y="2658652"/>
                <a:ext cx="6324899" cy="1331134"/>
              </a:xfrm>
              <a:prstGeom prst="rect">
                <a:avLst/>
              </a:prstGeom>
              <a:noFill/>
            </p:spPr>
            <p:txBody>
              <a:bodyPr wrap="square" rtlCol="0">
                <a:spAutoFit/>
              </a:bodyPr>
              <a:lstStyle/>
              <a:p>
                <a:r>
                  <a:rPr lang="en-US" sz="3200" i="1" dirty="0"/>
                  <a:t>p</a:t>
                </a:r>
                <a:r>
                  <a:rPr lang="en-US" sz="3200" dirty="0"/>
                  <a:t>(Orange , Box A) = </a:t>
                </a:r>
                <a14:m>
                  <m:oMath xmlns:m="http://schemas.openxmlformats.org/officeDocument/2006/math">
                    <m:f>
                      <m:fPr>
                        <m:ctrlPr>
                          <a:rPr lang="en-US" sz="2800" b="1" i="1" smtClean="0">
                            <a:solidFill>
                              <a:srgbClr val="0070C0"/>
                            </a:solidFill>
                            <a:latin typeface="Cambria Math" panose="02040503050406030204" pitchFamily="18" charset="0"/>
                          </a:rPr>
                        </m:ctrlPr>
                      </m:fPr>
                      <m:num>
                        <m:r>
                          <a:rPr lang="en-US" sz="2800" b="1" i="1" smtClean="0">
                            <a:solidFill>
                              <a:srgbClr val="0070C0"/>
                            </a:solidFill>
                            <a:latin typeface="Cambria Math" panose="02040503050406030204" pitchFamily="18" charset="0"/>
                          </a:rPr>
                          <m:t>𝟔</m:t>
                        </m:r>
                      </m:num>
                      <m:den>
                        <m:r>
                          <a:rPr lang="en-US" sz="2800" b="1" i="1" smtClean="0">
                            <a:solidFill>
                              <a:srgbClr val="0070C0"/>
                            </a:solidFill>
                            <a:latin typeface="Cambria Math" panose="02040503050406030204" pitchFamily="18" charset="0"/>
                          </a:rPr>
                          <m:t>𝟖</m:t>
                        </m:r>
                      </m:den>
                    </m:f>
                    <m:r>
                      <a:rPr lang="en-US" sz="2800" b="1" i="1" smtClean="0">
                        <a:latin typeface="Cambria Math" panose="02040503050406030204" pitchFamily="18" charset="0"/>
                      </a:rPr>
                      <m:t>∗</m:t>
                    </m:r>
                    <m:f>
                      <m:fPr>
                        <m:ctrlPr>
                          <a:rPr lang="en-US" sz="2800" b="1" i="1" smtClean="0">
                            <a:solidFill>
                              <a:srgbClr val="FF0000"/>
                            </a:solidFill>
                            <a:latin typeface="Cambria Math" panose="02040503050406030204" pitchFamily="18" charset="0"/>
                          </a:rPr>
                        </m:ctrlPr>
                      </m:fPr>
                      <m:num>
                        <m:r>
                          <a:rPr lang="en-US" sz="2800" b="1" i="1" smtClean="0">
                            <a:solidFill>
                              <a:srgbClr val="FF0000"/>
                            </a:solidFill>
                            <a:latin typeface="Cambria Math" panose="02040503050406030204" pitchFamily="18" charset="0"/>
                          </a:rPr>
                          <m:t>𝟖</m:t>
                        </m:r>
                      </m:num>
                      <m:den>
                        <m:r>
                          <a:rPr lang="en-US" sz="2800" b="1" i="1" smtClean="0">
                            <a:solidFill>
                              <a:srgbClr val="FF0000"/>
                            </a:solidFill>
                            <a:latin typeface="Cambria Math" panose="02040503050406030204" pitchFamily="18" charset="0"/>
                          </a:rPr>
                          <m:t>𝟏𝟐</m:t>
                        </m:r>
                      </m:den>
                    </m:f>
                    <m:r>
                      <a:rPr lang="en-US" sz="2800" b="1" i="1" smtClean="0">
                        <a:solidFill>
                          <a:srgbClr val="FF0000"/>
                        </a:solidFill>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6</m:t>
                        </m:r>
                      </m:num>
                      <m:den>
                        <m:r>
                          <a:rPr lang="en-US" sz="2800" i="1">
                            <a:latin typeface="Cambria Math" panose="02040503050406030204" pitchFamily="18" charset="0"/>
                          </a:rPr>
                          <m:t>12</m:t>
                        </m:r>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8</m:t>
                        </m:r>
                      </m:num>
                      <m:den>
                        <m:r>
                          <a:rPr lang="en-US" sz="2800" i="1">
                            <a:latin typeface="Cambria Math" panose="02040503050406030204" pitchFamily="18" charset="0"/>
                          </a:rPr>
                          <m:t>8</m:t>
                        </m:r>
                      </m:den>
                    </m:f>
                  </m:oMath>
                </a14:m>
                <a:endParaRPr lang="en-US" sz="2800" b="1" dirty="0"/>
              </a:p>
              <a:p>
                <a:endParaRPr lang="en-US" sz="4000" dirty="0"/>
              </a:p>
            </p:txBody>
          </p:sp>
        </mc:Choice>
        <mc:Fallback>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5707383" y="2658652"/>
                <a:ext cx="6324899" cy="1331134"/>
              </a:xfrm>
              <a:prstGeom prst="rect">
                <a:avLst/>
              </a:prstGeom>
              <a:blipFill>
                <a:blip r:embed="rId3"/>
                <a:stretch>
                  <a:fillRect l="-2405" t="-1905"/>
                </a:stretch>
              </a:blipFill>
            </p:spPr>
            <p:txBody>
              <a:bodyPr/>
              <a:lstStyle/>
              <a:p>
                <a:r>
                  <a:rPr lang="en-US">
                    <a:noFill/>
                  </a:rPr>
                  <a:t> </a:t>
                </a:r>
              </a:p>
            </p:txBody>
          </p:sp>
        </mc:Fallback>
      </mc:AlternateContent>
      <p:pic>
        <p:nvPicPr>
          <p:cNvPr id="6" name="Picture 6" descr="page4image678192">
            <a:extLst>
              <a:ext uri="{FF2B5EF4-FFF2-40B4-BE49-F238E27FC236}">
                <a16:creationId xmlns:a16="http://schemas.microsoft.com/office/drawing/2014/main" id="{EDAE8F61-A06F-EC4B-A036-2F4DC8D0B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0" y="4995696"/>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page4image687760">
            <a:extLst>
              <a:ext uri="{FF2B5EF4-FFF2-40B4-BE49-F238E27FC236}">
                <a16:creationId xmlns:a16="http://schemas.microsoft.com/office/drawing/2014/main" id="{E404ABBE-8D11-154A-9F40-AF3F6066E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4992709"/>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page4image684016">
            <a:extLst>
              <a:ext uri="{FF2B5EF4-FFF2-40B4-BE49-F238E27FC236}">
                <a16:creationId xmlns:a16="http://schemas.microsoft.com/office/drawing/2014/main" id="{B6021DEA-511D-3E4A-822D-2EDC115FD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802" y="2658652"/>
            <a:ext cx="1104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age4image677776">
            <a:extLst>
              <a:ext uri="{FF2B5EF4-FFF2-40B4-BE49-F238E27FC236}">
                <a16:creationId xmlns:a16="http://schemas.microsoft.com/office/drawing/2014/main" id="{6468B576-1766-B74F-A6D4-73C29DE52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340" y="2658652"/>
            <a:ext cx="1130300" cy="13251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page4image677568">
            <a:extLst>
              <a:ext uri="{FF2B5EF4-FFF2-40B4-BE49-F238E27FC236}">
                <a16:creationId xmlns:a16="http://schemas.microsoft.com/office/drawing/2014/main" id="{1962938A-3BDD-0A4D-83D1-E538E67C9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340" y="3966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page4image683808">
            <a:extLst>
              <a:ext uri="{FF2B5EF4-FFF2-40B4-BE49-F238E27FC236}">
                <a16:creationId xmlns:a16="http://schemas.microsoft.com/office/drawing/2014/main" id="{7A2D3F1E-D348-DC41-AC39-16A27E2AE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510" y="4982700"/>
            <a:ext cx="11303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page4image683600">
            <a:extLst>
              <a:ext uri="{FF2B5EF4-FFF2-40B4-BE49-F238E27FC236}">
                <a16:creationId xmlns:a16="http://schemas.microsoft.com/office/drawing/2014/main" id="{1840592E-8EF8-1B4F-B7C7-54A323CAD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2" y="4001308"/>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CD38724-257A-2C4B-8AF2-FDD5AF29C6EE}"/>
              </a:ext>
            </a:extLst>
          </p:cNvPr>
          <p:cNvSpPr/>
          <p:nvPr/>
        </p:nvSpPr>
        <p:spPr>
          <a:xfrm>
            <a:off x="271463" y="2471738"/>
            <a:ext cx="4857750" cy="3774037"/>
          </a:xfrm>
          <a:prstGeom prst="rect">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F4FE5CB-FC76-DB42-AC6C-1EF96C49078F}"/>
              </a:ext>
            </a:extLst>
          </p:cNvPr>
          <p:cNvSpPr txBox="1"/>
          <p:nvPr/>
        </p:nvSpPr>
        <p:spPr>
          <a:xfrm>
            <a:off x="2130598" y="1849983"/>
            <a:ext cx="1139479" cy="523220"/>
          </a:xfrm>
          <a:prstGeom prst="rect">
            <a:avLst/>
          </a:prstGeom>
          <a:noFill/>
        </p:spPr>
        <p:txBody>
          <a:bodyPr wrap="none" rtlCol="0">
            <a:spAutoFit/>
          </a:bodyPr>
          <a:lstStyle/>
          <a:p>
            <a:r>
              <a:rPr lang="en-US" sz="2800" dirty="0"/>
              <a:t>Box </a:t>
            </a:r>
            <a:r>
              <a:rPr lang="en-US" sz="2800" dirty="0">
                <a:solidFill>
                  <a:srgbClr val="FF0000"/>
                </a:solidFill>
              </a:rPr>
              <a:t>A</a:t>
            </a:r>
          </a:p>
        </p:txBody>
      </p:sp>
      <p:pic>
        <p:nvPicPr>
          <p:cNvPr id="15" name="Picture 12" descr="page4image683808">
            <a:extLst>
              <a:ext uri="{FF2B5EF4-FFF2-40B4-BE49-F238E27FC236}">
                <a16:creationId xmlns:a16="http://schemas.microsoft.com/office/drawing/2014/main" id="{23D6EAB1-268A-AC42-9E41-CCA50188C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135" y="3993350"/>
            <a:ext cx="1130300" cy="101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B50ED2-3134-F54E-8C8A-3A7D38E53559}"/>
              </a:ext>
            </a:extLst>
          </p:cNvPr>
          <p:cNvSpPr txBox="1"/>
          <p:nvPr/>
        </p:nvSpPr>
        <p:spPr>
          <a:xfrm>
            <a:off x="5946705" y="1122209"/>
            <a:ext cx="2596801" cy="369332"/>
          </a:xfrm>
          <a:prstGeom prst="rect">
            <a:avLst/>
          </a:prstGeom>
          <a:noFill/>
        </p:spPr>
        <p:txBody>
          <a:bodyPr wrap="none" rtlCol="0">
            <a:spAutoFit/>
          </a:bodyPr>
          <a:lstStyle/>
          <a:p>
            <a:r>
              <a:rPr lang="en-US" dirty="0"/>
              <a:t>Conditional Probability</a:t>
            </a:r>
          </a:p>
        </p:txBody>
      </p:sp>
      <p:sp>
        <p:nvSpPr>
          <p:cNvPr id="18" name="TextBox 17">
            <a:extLst>
              <a:ext uri="{FF2B5EF4-FFF2-40B4-BE49-F238E27FC236}">
                <a16:creationId xmlns:a16="http://schemas.microsoft.com/office/drawing/2014/main" id="{D544CFFD-727C-0A4D-96E5-AC14935DF859}"/>
              </a:ext>
            </a:extLst>
          </p:cNvPr>
          <p:cNvSpPr txBox="1"/>
          <p:nvPr/>
        </p:nvSpPr>
        <p:spPr>
          <a:xfrm>
            <a:off x="9547433" y="1133420"/>
            <a:ext cx="2290884" cy="369332"/>
          </a:xfrm>
          <a:prstGeom prst="rect">
            <a:avLst/>
          </a:prstGeom>
          <a:noFill/>
        </p:spPr>
        <p:txBody>
          <a:bodyPr wrap="none" rtlCol="0">
            <a:spAutoFit/>
          </a:bodyPr>
          <a:lstStyle/>
          <a:p>
            <a:r>
              <a:rPr lang="en-US" dirty="0"/>
              <a:t>Marginal Probability</a:t>
            </a:r>
          </a:p>
        </p:txBody>
      </p:sp>
      <p:cxnSp>
        <p:nvCxnSpPr>
          <p:cNvPr id="19" name="Straight Arrow Connector 18">
            <a:extLst>
              <a:ext uri="{FF2B5EF4-FFF2-40B4-BE49-F238E27FC236}">
                <a16:creationId xmlns:a16="http://schemas.microsoft.com/office/drawing/2014/main" id="{6356D5AD-2AE2-2640-B729-CB42DDDEF81F}"/>
              </a:ext>
            </a:extLst>
          </p:cNvPr>
          <p:cNvCxnSpPr/>
          <p:nvPr/>
        </p:nvCxnSpPr>
        <p:spPr>
          <a:xfrm>
            <a:off x="6951900" y="1519908"/>
            <a:ext cx="2612572" cy="1162024"/>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DC1230-8C6B-D04E-967C-2D3445067BBA}"/>
              </a:ext>
            </a:extLst>
          </p:cNvPr>
          <p:cNvCxnSpPr>
            <a:cxnSpLocks/>
          </p:cNvCxnSpPr>
          <p:nvPr/>
        </p:nvCxnSpPr>
        <p:spPr>
          <a:xfrm flipH="1">
            <a:off x="10283687" y="1563316"/>
            <a:ext cx="623799" cy="1118616"/>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4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p:sp>
        <p:nvSpPr>
          <p:cNvPr id="5" name="TextBox 4">
            <a:extLst>
              <a:ext uri="{FF2B5EF4-FFF2-40B4-BE49-F238E27FC236}">
                <a16:creationId xmlns:a16="http://schemas.microsoft.com/office/drawing/2014/main" id="{AD744AC4-EB33-484A-ADC7-BF58B5C06BE9}"/>
              </a:ext>
            </a:extLst>
          </p:cNvPr>
          <p:cNvSpPr txBox="1"/>
          <p:nvPr/>
        </p:nvSpPr>
        <p:spPr>
          <a:xfrm>
            <a:off x="757239" y="1700213"/>
            <a:ext cx="11329986" cy="4154984"/>
          </a:xfrm>
          <a:prstGeom prst="rect">
            <a:avLst/>
          </a:prstGeom>
          <a:noFill/>
        </p:spPr>
        <p:txBody>
          <a:bodyPr wrap="square" rtlCol="0">
            <a:spAutoFit/>
          </a:bodyPr>
          <a:lstStyle/>
          <a:p>
            <a:r>
              <a:rPr lang="en-US" sz="2400" dirty="0"/>
              <a:t>Sum Rule</a:t>
            </a:r>
          </a:p>
          <a:p>
            <a:pPr lvl="1"/>
            <a:r>
              <a:rPr lang="en-US" sz="2400" b="1" i="1" dirty="0">
                <a:solidFill>
                  <a:srgbClr val="7030A0"/>
                </a:solidFill>
              </a:rPr>
              <a:t>p</a:t>
            </a:r>
            <a:r>
              <a:rPr lang="en-US" sz="2400" b="1" dirty="0">
                <a:solidFill>
                  <a:srgbClr val="7030A0"/>
                </a:solidFill>
              </a:rPr>
              <a:t>(Orange)</a:t>
            </a:r>
            <a:r>
              <a:rPr lang="en-US" sz="2400" dirty="0">
                <a:solidFill>
                  <a:srgbClr val="7030A0"/>
                </a:solidFill>
              </a:rPr>
              <a:t> </a:t>
            </a:r>
            <a:r>
              <a:rPr lang="en-US" sz="2400" dirty="0"/>
              <a:t>=</a:t>
            </a:r>
            <a:r>
              <a:rPr lang="en-US" sz="2400" i="1" dirty="0">
                <a:solidFill>
                  <a:srgbClr val="C00000"/>
                </a:solidFill>
              </a:rPr>
              <a:t>p</a:t>
            </a:r>
            <a:r>
              <a:rPr lang="en-US" sz="2400" dirty="0">
                <a:solidFill>
                  <a:srgbClr val="C00000"/>
                </a:solidFill>
              </a:rPr>
              <a:t>(Orange, Box A) </a:t>
            </a:r>
            <a:r>
              <a:rPr lang="en-US" sz="2400" dirty="0"/>
              <a:t>+ </a:t>
            </a:r>
            <a:r>
              <a:rPr lang="en-US" sz="2400" i="1" dirty="0">
                <a:solidFill>
                  <a:srgbClr val="0070C0"/>
                </a:solidFill>
              </a:rPr>
              <a:t>p</a:t>
            </a:r>
            <a:r>
              <a:rPr lang="en-US" sz="2400" dirty="0">
                <a:solidFill>
                  <a:srgbClr val="0070C0"/>
                </a:solidFill>
              </a:rPr>
              <a:t>(Orange , Box B) </a:t>
            </a:r>
            <a:endParaRPr lang="en-US" sz="2400" i="1" dirty="0">
              <a:solidFill>
                <a:srgbClr val="0070C0"/>
              </a:solidFill>
              <a:latin typeface="Cambria Math" panose="02040503050406030204" pitchFamily="18" charset="0"/>
            </a:endParaRPr>
          </a:p>
          <a:p>
            <a:pPr marL="800100" lvl="1" indent="-342900">
              <a:buFont typeface="Arial" panose="020B0604020202020204" pitchFamily="34" charset="0"/>
              <a:buChar char="•"/>
            </a:pPr>
            <a:endParaRPr lang="en-US" sz="2400" i="1" dirty="0">
              <a:latin typeface="Cambria Math" panose="02040503050406030204" pitchFamily="18" charset="0"/>
            </a:endParaRPr>
          </a:p>
          <a:p>
            <a:r>
              <a:rPr lang="en-US" sz="2400" dirty="0"/>
              <a:t>Product Rule</a:t>
            </a:r>
          </a:p>
          <a:p>
            <a:pPr lvl="1"/>
            <a:r>
              <a:rPr lang="en-US" sz="2400" i="1" dirty="0"/>
              <a:t>p</a:t>
            </a:r>
            <a:r>
              <a:rPr lang="en-US" sz="2400" dirty="0"/>
              <a:t>(Orange , Box A) = </a:t>
            </a:r>
            <a:r>
              <a:rPr lang="en-US" sz="2400" i="1" dirty="0">
                <a:solidFill>
                  <a:srgbClr val="C00000"/>
                </a:solidFill>
              </a:rPr>
              <a:t>p</a:t>
            </a:r>
            <a:r>
              <a:rPr lang="en-US" sz="2400" dirty="0">
                <a:solidFill>
                  <a:srgbClr val="C00000"/>
                </a:solidFill>
              </a:rPr>
              <a:t>(Orange | Box A) x </a:t>
            </a:r>
            <a:r>
              <a:rPr lang="en-US" sz="2400" i="1" dirty="0">
                <a:solidFill>
                  <a:srgbClr val="C00000"/>
                </a:solidFill>
              </a:rPr>
              <a:t>p</a:t>
            </a:r>
            <a:r>
              <a:rPr lang="en-US" sz="2400" dirty="0">
                <a:solidFill>
                  <a:srgbClr val="C00000"/>
                </a:solidFill>
              </a:rPr>
              <a:t>(Box A) </a:t>
            </a:r>
          </a:p>
          <a:p>
            <a:pPr lvl="1"/>
            <a:r>
              <a:rPr lang="en-US" sz="2400" i="1" dirty="0"/>
              <a:t>p</a:t>
            </a:r>
            <a:r>
              <a:rPr lang="en-US" sz="2400" dirty="0"/>
              <a:t>(Orange , Box B) = </a:t>
            </a:r>
            <a:r>
              <a:rPr lang="en-US" sz="2400" i="1" dirty="0">
                <a:solidFill>
                  <a:srgbClr val="0070C0"/>
                </a:solidFill>
              </a:rPr>
              <a:t>p</a:t>
            </a:r>
            <a:r>
              <a:rPr lang="en-US" sz="2400" dirty="0">
                <a:solidFill>
                  <a:srgbClr val="0070C0"/>
                </a:solidFill>
              </a:rPr>
              <a:t>(Orange | Box B) x </a:t>
            </a:r>
            <a:r>
              <a:rPr lang="en-US" sz="2400" i="1" dirty="0">
                <a:solidFill>
                  <a:srgbClr val="0070C0"/>
                </a:solidFill>
              </a:rPr>
              <a:t>p</a:t>
            </a:r>
            <a:r>
              <a:rPr lang="en-US" sz="2400" dirty="0">
                <a:solidFill>
                  <a:srgbClr val="0070C0"/>
                </a:solidFill>
              </a:rPr>
              <a:t>(Box B)</a:t>
            </a:r>
          </a:p>
          <a:p>
            <a:pPr marL="800100" lvl="1" indent="-342900">
              <a:buFont typeface="Arial" panose="020B0604020202020204" pitchFamily="34" charset="0"/>
              <a:buChar char="•"/>
            </a:pPr>
            <a:endParaRPr lang="en-US" sz="2400" dirty="0"/>
          </a:p>
          <a:p>
            <a:r>
              <a:rPr lang="en-US" sz="3200" b="1" dirty="0"/>
              <a:t>Combined</a:t>
            </a:r>
          </a:p>
          <a:p>
            <a:pPr lvl="1"/>
            <a:r>
              <a:rPr lang="en-US" sz="2400" b="1" i="1" dirty="0">
                <a:solidFill>
                  <a:srgbClr val="7030A0"/>
                </a:solidFill>
              </a:rPr>
              <a:t>p</a:t>
            </a:r>
            <a:r>
              <a:rPr lang="en-US" sz="2400" b="1" dirty="0">
                <a:solidFill>
                  <a:srgbClr val="7030A0"/>
                </a:solidFill>
              </a:rPr>
              <a:t>(Orange) </a:t>
            </a:r>
            <a:r>
              <a:rPr lang="en-US" sz="2400" b="1" dirty="0"/>
              <a:t>=</a:t>
            </a:r>
            <a:r>
              <a:rPr lang="en-US" sz="2400" b="1" i="1" dirty="0"/>
              <a:t> </a:t>
            </a:r>
            <a:r>
              <a:rPr lang="en-US" sz="2400" b="1" i="1" dirty="0">
                <a:solidFill>
                  <a:srgbClr val="C00000"/>
                </a:solidFill>
              </a:rPr>
              <a:t>p</a:t>
            </a:r>
            <a:r>
              <a:rPr lang="en-US" sz="2400" b="1" dirty="0">
                <a:solidFill>
                  <a:srgbClr val="C00000"/>
                </a:solidFill>
              </a:rPr>
              <a:t>(Orange | Box A) x </a:t>
            </a:r>
            <a:r>
              <a:rPr lang="en-US" sz="2400" b="1" i="1" dirty="0">
                <a:solidFill>
                  <a:srgbClr val="C00000"/>
                </a:solidFill>
              </a:rPr>
              <a:t>p</a:t>
            </a:r>
            <a:r>
              <a:rPr lang="en-US" sz="2400" b="1" dirty="0">
                <a:solidFill>
                  <a:srgbClr val="C00000"/>
                </a:solidFill>
              </a:rPr>
              <a:t>(Box A) </a:t>
            </a:r>
            <a:r>
              <a:rPr lang="en-US" sz="2400" b="1" dirty="0"/>
              <a:t>+ </a:t>
            </a:r>
            <a:r>
              <a:rPr lang="en-US" sz="2400" b="1" i="1" dirty="0">
                <a:solidFill>
                  <a:srgbClr val="0070C0"/>
                </a:solidFill>
              </a:rPr>
              <a:t>p</a:t>
            </a:r>
            <a:r>
              <a:rPr lang="en-US" sz="2400" b="1" dirty="0">
                <a:solidFill>
                  <a:srgbClr val="0070C0"/>
                </a:solidFill>
              </a:rPr>
              <a:t>(Orange | Box B) x </a:t>
            </a:r>
            <a:r>
              <a:rPr lang="en-US" sz="2400" b="1" i="1" dirty="0">
                <a:solidFill>
                  <a:srgbClr val="0070C0"/>
                </a:solidFill>
              </a:rPr>
              <a:t>p</a:t>
            </a:r>
            <a:r>
              <a:rPr lang="en-US" sz="2400" b="1" dirty="0">
                <a:solidFill>
                  <a:srgbClr val="0070C0"/>
                </a:solidFill>
              </a:rPr>
              <a:t>(Box B)</a:t>
            </a:r>
          </a:p>
          <a:p>
            <a:endParaRPr lang="en-US" sz="4000" b="0" dirty="0"/>
          </a:p>
        </p:txBody>
      </p:sp>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Tree>
    <p:extLst>
      <p:ext uri="{BB962C8B-B14F-4D97-AF65-F5344CB8AC3E}">
        <p14:creationId xmlns:p14="http://schemas.microsoft.com/office/powerpoint/2010/main" val="294263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757239" y="1700213"/>
                <a:ext cx="11329986" cy="3218702"/>
              </a:xfrm>
              <a:prstGeom prst="rect">
                <a:avLst/>
              </a:prstGeom>
              <a:noFill/>
            </p:spPr>
            <p:txBody>
              <a:bodyPr wrap="square" rtlCol="0">
                <a:spAutoFit/>
              </a:bodyPr>
              <a:lstStyle/>
              <a:p>
                <a:r>
                  <a:rPr lang="en-US" sz="3200" dirty="0"/>
                  <a:t>Combine</a:t>
                </a:r>
              </a:p>
              <a:p>
                <a:r>
                  <a:rPr lang="en-US" sz="2400" dirty="0"/>
                  <a:t> </a:t>
                </a:r>
                <a:r>
                  <a:rPr lang="en-US" sz="2400" i="1" dirty="0"/>
                  <a:t>p</a:t>
                </a:r>
                <a:r>
                  <a:rPr lang="en-US" sz="2400" dirty="0"/>
                  <a:t>(Orange) =</a:t>
                </a:r>
                <a:r>
                  <a:rPr lang="en-US" sz="2400" i="1" dirty="0"/>
                  <a:t> </a:t>
                </a:r>
                <a:r>
                  <a:rPr lang="en-US" sz="2400" i="1" dirty="0">
                    <a:solidFill>
                      <a:srgbClr val="FF0000"/>
                    </a:solidFill>
                  </a:rPr>
                  <a:t>p</a:t>
                </a:r>
                <a:r>
                  <a:rPr lang="en-US" sz="2400" dirty="0">
                    <a:solidFill>
                      <a:srgbClr val="FF0000"/>
                    </a:solidFill>
                  </a:rPr>
                  <a:t>(Orange | Box A) x </a:t>
                </a:r>
                <a:r>
                  <a:rPr lang="en-US" sz="2400" i="1" dirty="0">
                    <a:solidFill>
                      <a:srgbClr val="FF0000"/>
                    </a:solidFill>
                  </a:rPr>
                  <a:t>p</a:t>
                </a:r>
                <a:r>
                  <a:rPr lang="en-US" sz="2400" dirty="0">
                    <a:solidFill>
                      <a:srgbClr val="FF0000"/>
                    </a:solidFill>
                  </a:rPr>
                  <a:t>(Box A) </a:t>
                </a:r>
                <a:r>
                  <a:rPr lang="en-US" sz="2400" dirty="0"/>
                  <a:t>+ </a:t>
                </a:r>
                <a:r>
                  <a:rPr lang="en-US" sz="2400" i="1" dirty="0">
                    <a:solidFill>
                      <a:srgbClr val="0070C0"/>
                    </a:solidFill>
                  </a:rPr>
                  <a:t>p</a:t>
                </a:r>
                <a:r>
                  <a:rPr lang="en-US" sz="2400" dirty="0">
                    <a:solidFill>
                      <a:srgbClr val="0070C0"/>
                    </a:solidFill>
                  </a:rPr>
                  <a:t>(Orange | Box B) x </a:t>
                </a:r>
                <a:r>
                  <a:rPr lang="en-US" sz="2400" i="1" dirty="0">
                    <a:solidFill>
                      <a:srgbClr val="0070C0"/>
                    </a:solidFill>
                  </a:rPr>
                  <a:t>p</a:t>
                </a:r>
                <a:r>
                  <a:rPr lang="en-US" sz="2400" dirty="0">
                    <a:solidFill>
                      <a:srgbClr val="0070C0"/>
                    </a:solidFill>
                  </a:rPr>
                  <a:t>(Box B)</a:t>
                </a:r>
              </a:p>
              <a:p>
                <a:endParaRPr lang="en-US" sz="2400" dirty="0"/>
              </a:p>
              <a:p>
                <a:pPr algn="ctr"/>
                <a:r>
                  <a:rPr lang="en-US" sz="3600" dirty="0">
                    <a:solidFill>
                      <a:srgbClr val="7030A0"/>
                    </a:solidFill>
                  </a:rPr>
                  <a:t> </a:t>
                </a:r>
                <a:r>
                  <a:rPr lang="en-US" sz="3600" i="1" dirty="0">
                    <a:solidFill>
                      <a:srgbClr val="7030A0"/>
                    </a:solidFill>
                  </a:rPr>
                  <a:t>p</a:t>
                </a:r>
                <a:r>
                  <a:rPr lang="en-US" sz="3600" dirty="0">
                    <a:solidFill>
                      <a:srgbClr val="7030A0"/>
                    </a:solidFill>
                  </a:rPr>
                  <a:t>(Orange) </a:t>
                </a:r>
                <a:r>
                  <a:rPr lang="en-US" sz="3600" dirty="0"/>
                  <a:t>=</a:t>
                </a:r>
                <a:r>
                  <a:rPr lang="en-US" sz="3600" i="1" dirty="0"/>
                  <a:t> </a:t>
                </a:r>
                <a14:m>
                  <m:oMath xmlns:m="http://schemas.openxmlformats.org/officeDocument/2006/math">
                    <m:f>
                      <m:fPr>
                        <m:ctrlPr>
                          <a:rPr lang="en-US" sz="3600" i="1" smtClean="0">
                            <a:solidFill>
                              <a:srgbClr val="FF0000"/>
                            </a:solidFill>
                            <a:latin typeface="Cambria Math" panose="02040503050406030204" pitchFamily="18" charset="0"/>
                          </a:rPr>
                        </m:ctrlPr>
                      </m:fPr>
                      <m:num>
                        <m:r>
                          <a:rPr lang="en-US" sz="3600" b="0" i="1" smtClean="0">
                            <a:solidFill>
                              <a:srgbClr val="FF0000"/>
                            </a:solidFill>
                            <a:latin typeface="Cambria Math" panose="02040503050406030204" pitchFamily="18" charset="0"/>
                          </a:rPr>
                          <m:t>6</m:t>
                        </m:r>
                      </m:num>
                      <m:den>
                        <m:r>
                          <a:rPr lang="en-US" sz="3600" b="0" i="1" smtClean="0">
                            <a:solidFill>
                              <a:srgbClr val="FF0000"/>
                            </a:solidFill>
                            <a:latin typeface="Cambria Math" panose="02040503050406030204" pitchFamily="18" charset="0"/>
                          </a:rPr>
                          <m:t>8</m:t>
                        </m:r>
                      </m:den>
                    </m:f>
                    <m:r>
                      <a:rPr lang="en-US" sz="3600" b="0" i="1" smtClean="0">
                        <a:solidFill>
                          <a:srgbClr val="FF0000"/>
                        </a:solidFill>
                        <a:latin typeface="Cambria Math" panose="02040503050406030204" pitchFamily="18" charset="0"/>
                      </a:rPr>
                      <m:t> </m:t>
                    </m:r>
                    <m:r>
                      <a:rPr lang="en-US" sz="3600" b="0" i="1" smtClean="0">
                        <a:solidFill>
                          <a:srgbClr val="FF0000"/>
                        </a:solidFill>
                        <a:latin typeface="Cambria Math" panose="02040503050406030204" pitchFamily="18" charset="0"/>
                      </a:rPr>
                      <m:t>𝑥</m:t>
                    </m:r>
                    <m:f>
                      <m:fPr>
                        <m:ctrlPr>
                          <a:rPr lang="en-US" sz="3600" i="1" smtClean="0">
                            <a:solidFill>
                              <a:srgbClr val="FF0000"/>
                            </a:solidFill>
                            <a:latin typeface="Cambria Math" panose="02040503050406030204" pitchFamily="18" charset="0"/>
                          </a:rPr>
                        </m:ctrlPr>
                      </m:fPr>
                      <m:num>
                        <m:r>
                          <a:rPr lang="en-US" sz="3600" b="0" i="1" smtClean="0">
                            <a:solidFill>
                              <a:srgbClr val="FF0000"/>
                            </a:solidFill>
                            <a:latin typeface="Cambria Math" panose="02040503050406030204" pitchFamily="18" charset="0"/>
                          </a:rPr>
                          <m:t>8</m:t>
                        </m:r>
                      </m:num>
                      <m:den>
                        <m:r>
                          <a:rPr lang="en-US" sz="3600" b="0" i="1" smtClean="0">
                            <a:solidFill>
                              <a:srgbClr val="FF0000"/>
                            </a:solidFill>
                            <a:latin typeface="Cambria Math" panose="02040503050406030204" pitchFamily="18" charset="0"/>
                          </a:rPr>
                          <m:t>12</m:t>
                        </m:r>
                      </m:den>
                    </m:f>
                    <m:r>
                      <a:rPr lang="en-US" sz="3600" b="0" i="1" smtClean="0">
                        <a:solidFill>
                          <a:srgbClr val="FF0000"/>
                        </a:solidFill>
                        <a:latin typeface="Cambria Math" panose="02040503050406030204" pitchFamily="18" charset="0"/>
                      </a:rPr>
                      <m:t>+</m:t>
                    </m:r>
                    <m:f>
                      <m:fPr>
                        <m:ctrlPr>
                          <a:rPr lang="en-US" sz="3600" i="1" smtClean="0">
                            <a:solidFill>
                              <a:srgbClr val="0070C0"/>
                            </a:solidFill>
                            <a:latin typeface="Cambria Math" panose="02040503050406030204" pitchFamily="18" charset="0"/>
                          </a:rPr>
                        </m:ctrlPr>
                      </m:fPr>
                      <m:num>
                        <m:r>
                          <a:rPr lang="en-US" sz="3600" b="0" i="1" smtClean="0">
                            <a:solidFill>
                              <a:srgbClr val="0070C0"/>
                            </a:solidFill>
                            <a:latin typeface="Cambria Math" panose="02040503050406030204" pitchFamily="18" charset="0"/>
                          </a:rPr>
                          <m:t>1</m:t>
                        </m:r>
                      </m:num>
                      <m:den>
                        <m:r>
                          <a:rPr lang="en-US" sz="3600" b="0" i="1" smtClean="0">
                            <a:solidFill>
                              <a:srgbClr val="0070C0"/>
                            </a:solidFill>
                            <a:latin typeface="Cambria Math" panose="02040503050406030204" pitchFamily="18" charset="0"/>
                          </a:rPr>
                          <m:t>4</m:t>
                        </m:r>
                      </m:den>
                    </m:f>
                    <m:r>
                      <a:rPr lang="en-US" sz="3600" b="0" i="1" smtClean="0">
                        <a:solidFill>
                          <a:srgbClr val="0070C0"/>
                        </a:solidFill>
                        <a:latin typeface="Cambria Math" panose="02040503050406030204" pitchFamily="18" charset="0"/>
                      </a:rPr>
                      <m:t> </m:t>
                    </m:r>
                    <m:r>
                      <a:rPr lang="en-US" sz="3600" b="0" i="1" smtClean="0">
                        <a:solidFill>
                          <a:srgbClr val="0070C0"/>
                        </a:solidFill>
                        <a:latin typeface="Cambria Math" panose="02040503050406030204" pitchFamily="18" charset="0"/>
                      </a:rPr>
                      <m:t>𝑥</m:t>
                    </m:r>
                    <m:f>
                      <m:fPr>
                        <m:ctrlPr>
                          <a:rPr lang="en-US" sz="3600" i="1" smtClean="0">
                            <a:solidFill>
                              <a:srgbClr val="0070C0"/>
                            </a:solidFill>
                            <a:latin typeface="Cambria Math" panose="02040503050406030204" pitchFamily="18" charset="0"/>
                          </a:rPr>
                        </m:ctrlPr>
                      </m:fPr>
                      <m:num>
                        <m:r>
                          <a:rPr lang="en-US" sz="3600" b="0" i="1" smtClean="0">
                            <a:solidFill>
                              <a:srgbClr val="0070C0"/>
                            </a:solidFill>
                            <a:latin typeface="Cambria Math" panose="02040503050406030204" pitchFamily="18" charset="0"/>
                          </a:rPr>
                          <m:t>4</m:t>
                        </m:r>
                      </m:num>
                      <m:den>
                        <m:r>
                          <a:rPr lang="en-US" sz="3600" b="0" i="1" smtClean="0">
                            <a:solidFill>
                              <a:srgbClr val="0070C0"/>
                            </a:solidFill>
                            <a:latin typeface="Cambria Math" panose="02040503050406030204" pitchFamily="18" charset="0"/>
                          </a:rPr>
                          <m:t>12</m:t>
                        </m:r>
                      </m:den>
                    </m:f>
                  </m:oMath>
                </a14:m>
                <a:r>
                  <a:rPr lang="en-US" sz="3600" dirty="0"/>
                  <a:t> = </a:t>
                </a:r>
                <a14:m>
                  <m:oMath xmlns:m="http://schemas.openxmlformats.org/officeDocument/2006/math">
                    <m:f>
                      <m:fPr>
                        <m:ctrlPr>
                          <a:rPr lang="en-US" sz="3600" i="1" smtClean="0">
                            <a:solidFill>
                              <a:srgbClr val="FF0000"/>
                            </a:solidFill>
                            <a:latin typeface="Cambria Math" panose="02040503050406030204" pitchFamily="18" charset="0"/>
                          </a:rPr>
                        </m:ctrlPr>
                      </m:fPr>
                      <m:num>
                        <m:r>
                          <a:rPr lang="en-US" sz="3600" b="0" i="1" smtClean="0">
                            <a:solidFill>
                              <a:srgbClr val="FF0000"/>
                            </a:solidFill>
                            <a:latin typeface="Cambria Math" panose="02040503050406030204" pitchFamily="18" charset="0"/>
                          </a:rPr>
                          <m:t>6</m:t>
                        </m:r>
                      </m:num>
                      <m:den>
                        <m:r>
                          <a:rPr lang="en-US" sz="3600" b="0" i="1" smtClean="0">
                            <a:solidFill>
                              <a:srgbClr val="FF0000"/>
                            </a:solidFill>
                            <a:latin typeface="Cambria Math" panose="02040503050406030204" pitchFamily="18" charset="0"/>
                          </a:rPr>
                          <m:t>12</m:t>
                        </m:r>
                      </m:den>
                    </m:f>
                    <m:r>
                      <a:rPr lang="en-US" sz="3600" b="0" i="1" smtClean="0">
                        <a:latin typeface="Cambria Math" panose="02040503050406030204" pitchFamily="18" charset="0"/>
                      </a:rPr>
                      <m:t>+</m:t>
                    </m:r>
                    <m:f>
                      <m:fPr>
                        <m:ctrlPr>
                          <a:rPr lang="en-US" sz="3600" i="1" smtClean="0">
                            <a:solidFill>
                              <a:srgbClr val="0070C0"/>
                            </a:solidFill>
                            <a:latin typeface="Cambria Math" panose="02040503050406030204" pitchFamily="18" charset="0"/>
                          </a:rPr>
                        </m:ctrlPr>
                      </m:fPr>
                      <m:num>
                        <m:r>
                          <a:rPr lang="en-US" sz="3600" b="0" i="1" smtClean="0">
                            <a:solidFill>
                              <a:srgbClr val="0070C0"/>
                            </a:solidFill>
                            <a:latin typeface="Cambria Math" panose="02040503050406030204" pitchFamily="18" charset="0"/>
                          </a:rPr>
                          <m:t>1</m:t>
                        </m:r>
                      </m:num>
                      <m:den>
                        <m:r>
                          <a:rPr lang="en-US" sz="3600" b="0" i="1" smtClean="0">
                            <a:solidFill>
                              <a:srgbClr val="0070C0"/>
                            </a:solidFill>
                            <a:latin typeface="Cambria Math" panose="02040503050406030204" pitchFamily="18" charset="0"/>
                          </a:rPr>
                          <m:t>12</m:t>
                        </m:r>
                      </m:den>
                    </m:f>
                    <m:r>
                      <a:rPr lang="en-US" sz="3600" b="0" i="1" smtClean="0">
                        <a:latin typeface="Cambria Math" panose="02040503050406030204" pitchFamily="18" charset="0"/>
                      </a:rPr>
                      <m:t>=</m:t>
                    </m:r>
                    <m:f>
                      <m:fPr>
                        <m:ctrlPr>
                          <a:rPr lang="en-US" sz="3600" i="1" smtClean="0">
                            <a:solidFill>
                              <a:srgbClr val="7030A0"/>
                            </a:solidFill>
                            <a:latin typeface="Cambria Math" panose="02040503050406030204" pitchFamily="18" charset="0"/>
                          </a:rPr>
                        </m:ctrlPr>
                      </m:fPr>
                      <m:num>
                        <m:r>
                          <a:rPr lang="en-US" sz="3600" b="0" i="1" smtClean="0">
                            <a:solidFill>
                              <a:srgbClr val="7030A0"/>
                            </a:solidFill>
                            <a:latin typeface="Cambria Math" panose="02040503050406030204" pitchFamily="18" charset="0"/>
                          </a:rPr>
                          <m:t>7</m:t>
                        </m:r>
                      </m:num>
                      <m:den>
                        <m:r>
                          <a:rPr lang="en-US" sz="3600" b="0" i="1" smtClean="0">
                            <a:solidFill>
                              <a:srgbClr val="7030A0"/>
                            </a:solidFill>
                            <a:latin typeface="Cambria Math" panose="02040503050406030204" pitchFamily="18" charset="0"/>
                          </a:rPr>
                          <m:t>12</m:t>
                        </m:r>
                      </m:den>
                    </m:f>
                  </m:oMath>
                </a14:m>
                <a:endParaRPr lang="en-US" sz="3600" dirty="0"/>
              </a:p>
              <a:p>
                <a:endParaRPr lang="en-US" sz="3200" dirty="0"/>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757239" y="1700213"/>
                <a:ext cx="11329986" cy="3218702"/>
              </a:xfrm>
              <a:prstGeom prst="rect">
                <a:avLst/>
              </a:prstGeom>
              <a:blipFill>
                <a:blip r:embed="rId3"/>
                <a:stretch>
                  <a:fillRect l="-1344" t="-235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Tree>
    <p:extLst>
      <p:ext uri="{BB962C8B-B14F-4D97-AF65-F5344CB8AC3E}">
        <p14:creationId xmlns:p14="http://schemas.microsoft.com/office/powerpoint/2010/main" val="102540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 name="Rectangle 152">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990000" y="540000"/>
            <a:ext cx="3528000" cy="2303213"/>
          </a:xfrm>
        </p:spPr>
        <p:txBody>
          <a:bodyPr vert="horz" lIns="91440" tIns="45720" rIns="91440" bIns="45720" rtlCol="0" anchor="ctr" anchorCtr="0">
            <a:normAutofit/>
          </a:bodyPr>
          <a:lstStyle/>
          <a:p>
            <a:pPr algn="ctr"/>
            <a:r>
              <a:rPr lang="en-US" b="1" kern="1200" cap="none" spc="0" baseline="0" dirty="0">
                <a:solidFill>
                  <a:schemeClr val="tx1"/>
                </a:solidFill>
                <a:latin typeface="+mj-lt"/>
                <a:ea typeface="+mj-ea"/>
                <a:cs typeface="+mj-cs"/>
              </a:rPr>
              <a:t>Why Bother?</a:t>
            </a:r>
          </a:p>
        </p:txBody>
      </p:sp>
      <p:cxnSp>
        <p:nvCxnSpPr>
          <p:cNvPr id="155" name="Straight Connector 154">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50000"/>
              </a:lnSpc>
              <a:spcAft>
                <a:spcPts val="600"/>
              </a:spcAft>
            </a:pPr>
            <a:r>
              <a:rPr lang="en-US" sz="3200" b="1" spc="50" dirty="0">
                <a:solidFill>
                  <a:schemeClr val="tx1">
                    <a:lumMod val="95000"/>
                    <a:lumOff val="5000"/>
                    <a:alpha val="60000"/>
                  </a:schemeClr>
                </a:solidFill>
              </a:rPr>
              <a:t>The classic example:</a:t>
            </a:r>
          </a:p>
          <a:p>
            <a:pPr>
              <a:lnSpc>
                <a:spcPct val="150000"/>
              </a:lnSpc>
              <a:spcAft>
                <a:spcPts val="600"/>
              </a:spcAft>
            </a:pPr>
            <a:r>
              <a:rPr lang="en-US" sz="3200" b="1" spc="50" dirty="0">
                <a:solidFill>
                  <a:schemeClr val="tx1">
                    <a:lumMod val="95000"/>
                    <a:lumOff val="5000"/>
                    <a:alpha val="60000"/>
                  </a:schemeClr>
                </a:solidFill>
              </a:rPr>
              <a:t>Do you believe in ESP?</a:t>
            </a:r>
          </a:p>
        </p:txBody>
      </p:sp>
      <p:pic>
        <p:nvPicPr>
          <p:cNvPr id="12290" name="Picture 2" descr="Ghostbusters (Chapter 02): Shock the Nerd | Ghostbusters Wiki | Fandom">
            <a:extLst>
              <a:ext uri="{FF2B5EF4-FFF2-40B4-BE49-F238E27FC236}">
                <a16:creationId xmlns:a16="http://schemas.microsoft.com/office/drawing/2014/main" id="{49C07BED-ABA9-F343-9605-FC52F11082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9" b="32156"/>
          <a:stretch/>
        </p:blipFill>
        <p:spPr bwMode="auto">
          <a:xfrm>
            <a:off x="20" y="3429000"/>
            <a:ext cx="1219197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75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p:sp>
        <p:nvSpPr>
          <p:cNvPr id="5" name="TextBox 4">
            <a:extLst>
              <a:ext uri="{FF2B5EF4-FFF2-40B4-BE49-F238E27FC236}">
                <a16:creationId xmlns:a16="http://schemas.microsoft.com/office/drawing/2014/main" id="{AD744AC4-EB33-484A-ADC7-BF58B5C06BE9}"/>
              </a:ext>
            </a:extLst>
          </p:cNvPr>
          <p:cNvSpPr txBox="1"/>
          <p:nvPr/>
        </p:nvSpPr>
        <p:spPr>
          <a:xfrm>
            <a:off x="757239" y="1700213"/>
            <a:ext cx="11329986" cy="4154984"/>
          </a:xfrm>
          <a:prstGeom prst="rect">
            <a:avLst/>
          </a:prstGeom>
          <a:noFill/>
        </p:spPr>
        <p:txBody>
          <a:bodyPr wrap="square" rtlCol="0">
            <a:spAutoFit/>
          </a:bodyPr>
          <a:lstStyle/>
          <a:p>
            <a:r>
              <a:rPr lang="en-US" sz="2400" b="1" dirty="0"/>
              <a:t>Joint Probabilities</a:t>
            </a:r>
          </a:p>
          <a:p>
            <a:r>
              <a:rPr lang="en-US" sz="2400" i="1" dirty="0"/>
              <a:t>p</a:t>
            </a:r>
            <a:r>
              <a:rPr lang="en-US" sz="2400" dirty="0"/>
              <a:t>(Box A, Orange) =</a:t>
            </a:r>
            <a:r>
              <a:rPr lang="en-US" sz="2400" i="1" dirty="0"/>
              <a:t> p</a:t>
            </a:r>
            <a:r>
              <a:rPr lang="en-US" sz="2400" dirty="0"/>
              <a:t>(Orange | Box A) x </a:t>
            </a:r>
            <a:r>
              <a:rPr lang="en-US" sz="2400" i="1" dirty="0"/>
              <a:t>p</a:t>
            </a:r>
            <a:r>
              <a:rPr lang="en-US" sz="2400" dirty="0"/>
              <a:t>(Box A) </a:t>
            </a:r>
          </a:p>
          <a:p>
            <a:endParaRPr lang="en-US" sz="2400" dirty="0"/>
          </a:p>
          <a:p>
            <a:r>
              <a:rPr lang="en-US" sz="2400" i="1" dirty="0"/>
              <a:t>p</a:t>
            </a:r>
            <a:r>
              <a:rPr lang="en-US" sz="2400" dirty="0"/>
              <a:t>(Orange, Box A) =</a:t>
            </a:r>
            <a:r>
              <a:rPr lang="en-US" sz="2400" i="1" dirty="0"/>
              <a:t> p</a:t>
            </a:r>
            <a:r>
              <a:rPr lang="en-US" sz="2400" dirty="0"/>
              <a:t>(Box A | Orange) x </a:t>
            </a:r>
            <a:r>
              <a:rPr lang="en-US" sz="2400" i="1" dirty="0"/>
              <a:t>p</a:t>
            </a:r>
            <a:r>
              <a:rPr lang="en-US" sz="2400" dirty="0"/>
              <a:t>(Orange)</a:t>
            </a:r>
          </a:p>
          <a:p>
            <a:endParaRPr lang="en-US" sz="2400" dirty="0"/>
          </a:p>
          <a:p>
            <a:r>
              <a:rPr lang="en-US" sz="2400" i="1" dirty="0"/>
              <a:t>p</a:t>
            </a:r>
            <a:r>
              <a:rPr lang="en-US" sz="2400" dirty="0"/>
              <a:t>(Orange, Box A) = </a:t>
            </a:r>
            <a:r>
              <a:rPr lang="en-US" sz="2400" i="1" dirty="0"/>
              <a:t>p</a:t>
            </a:r>
            <a:r>
              <a:rPr lang="en-US" sz="2400" dirty="0"/>
              <a:t>(Box A, Orange) </a:t>
            </a:r>
          </a:p>
          <a:p>
            <a:endParaRPr lang="en-US" sz="2400" dirty="0"/>
          </a:p>
          <a:p>
            <a:r>
              <a:rPr lang="en-US" sz="2400" b="1" i="1" dirty="0"/>
              <a:t>p</a:t>
            </a:r>
            <a:r>
              <a:rPr lang="en-US" sz="2400" b="1" dirty="0"/>
              <a:t>(Orange | Box A) x </a:t>
            </a:r>
            <a:r>
              <a:rPr lang="en-US" sz="2400" b="1" i="1" dirty="0"/>
              <a:t>p</a:t>
            </a:r>
            <a:r>
              <a:rPr lang="en-US" sz="2400" b="1" dirty="0"/>
              <a:t>(Box A)  = </a:t>
            </a:r>
            <a:r>
              <a:rPr lang="en-US" sz="2400" b="1" i="1" dirty="0"/>
              <a:t>p</a:t>
            </a:r>
            <a:r>
              <a:rPr lang="en-US" sz="2400" b="1" dirty="0"/>
              <a:t>(Box A | Orange) x </a:t>
            </a:r>
            <a:r>
              <a:rPr lang="en-US" sz="2400" b="1" i="1" dirty="0"/>
              <a:t>p</a:t>
            </a:r>
            <a:r>
              <a:rPr lang="en-US" sz="2400" b="1" dirty="0"/>
              <a:t>(Orange)</a:t>
            </a:r>
          </a:p>
          <a:p>
            <a:endParaRPr lang="en-US" sz="3200" dirty="0"/>
          </a:p>
          <a:p>
            <a:endParaRPr lang="en-US" sz="4000" b="0" dirty="0"/>
          </a:p>
        </p:txBody>
      </p:sp>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Tree>
    <p:extLst>
      <p:ext uri="{BB962C8B-B14F-4D97-AF65-F5344CB8AC3E}">
        <p14:creationId xmlns:p14="http://schemas.microsoft.com/office/powerpoint/2010/main" val="34804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757239" y="1700213"/>
                <a:ext cx="11329986" cy="5063053"/>
              </a:xfrm>
              <a:prstGeom prst="rect">
                <a:avLst/>
              </a:prstGeom>
              <a:noFill/>
            </p:spPr>
            <p:txBody>
              <a:bodyPr wrap="square" rtlCol="0">
                <a:spAutoFit/>
              </a:bodyPr>
              <a:lstStyle/>
              <a:p>
                <a:r>
                  <a:rPr lang="en-US" sz="2400" dirty="0"/>
                  <a:t>Joint Probability</a:t>
                </a:r>
              </a:p>
              <a:p>
                <a:r>
                  <a:rPr lang="en-US" sz="2400" i="1" dirty="0"/>
                  <a:t>p</a:t>
                </a:r>
                <a:r>
                  <a:rPr lang="en-US" sz="2400" dirty="0"/>
                  <a:t>(Box A, Orange) =</a:t>
                </a:r>
                <a:r>
                  <a:rPr lang="en-US" sz="2400" i="1" dirty="0"/>
                  <a:t> p</a:t>
                </a:r>
                <a:r>
                  <a:rPr lang="en-US" sz="2400" dirty="0"/>
                  <a:t>(Orange | Box A) x </a:t>
                </a:r>
                <a:r>
                  <a:rPr lang="en-US" sz="2400" i="1" dirty="0"/>
                  <a:t>p</a:t>
                </a:r>
                <a:r>
                  <a:rPr lang="en-US" sz="2400" dirty="0"/>
                  <a:t>(Box A) </a:t>
                </a:r>
              </a:p>
              <a:p>
                <a:endParaRPr lang="en-US" sz="2400" dirty="0"/>
              </a:p>
              <a:p>
                <a:r>
                  <a:rPr lang="en-US" sz="2400" i="1" dirty="0"/>
                  <a:t>p</a:t>
                </a:r>
                <a:r>
                  <a:rPr lang="en-US" sz="2400" dirty="0"/>
                  <a:t>(Orange, Box A) =</a:t>
                </a:r>
                <a:r>
                  <a:rPr lang="en-US" sz="2400" i="1" dirty="0"/>
                  <a:t> p</a:t>
                </a:r>
                <a:r>
                  <a:rPr lang="en-US" sz="2400" dirty="0"/>
                  <a:t>(Box A | Orange) x </a:t>
                </a:r>
                <a:r>
                  <a:rPr lang="en-US" sz="2400" i="1" dirty="0"/>
                  <a:t>p</a:t>
                </a:r>
                <a:r>
                  <a:rPr lang="en-US" sz="2400" dirty="0"/>
                  <a:t>(Orange)</a:t>
                </a:r>
              </a:p>
              <a:p>
                <a:endParaRPr lang="en-US" sz="2400" dirty="0"/>
              </a:p>
              <a:p>
                <a:r>
                  <a:rPr lang="en-US" sz="2400" i="1" dirty="0"/>
                  <a:t>p</a:t>
                </a:r>
                <a:r>
                  <a:rPr lang="en-US" sz="2400" dirty="0"/>
                  <a:t>(Orange, Box A) = </a:t>
                </a:r>
                <a:r>
                  <a:rPr lang="en-US" sz="2400" i="1" dirty="0"/>
                  <a:t>p</a:t>
                </a:r>
                <a:r>
                  <a:rPr lang="en-US" sz="2400" dirty="0"/>
                  <a:t>(Box A, Orange) </a:t>
                </a:r>
              </a:p>
              <a:p>
                <a:endParaRPr lang="en-US" sz="2400" dirty="0"/>
              </a:p>
              <a:p>
                <a:r>
                  <a:rPr lang="en-US" sz="2400" i="1" dirty="0"/>
                  <a:t>p</a:t>
                </a:r>
                <a:r>
                  <a:rPr lang="en-US" sz="2400" dirty="0"/>
                  <a:t>(Orange | Box A) x </a:t>
                </a:r>
                <a:r>
                  <a:rPr lang="en-US" sz="2400" i="1" dirty="0"/>
                  <a:t>p</a:t>
                </a:r>
                <a:r>
                  <a:rPr lang="en-US" sz="2400" dirty="0"/>
                  <a:t>(Box A)  = </a:t>
                </a:r>
                <a:r>
                  <a:rPr lang="en-US" sz="2400" b="1" i="1" dirty="0"/>
                  <a:t>p</a:t>
                </a:r>
                <a:r>
                  <a:rPr lang="en-US" sz="2400" b="1" dirty="0"/>
                  <a:t>(Box A | Orange) </a:t>
                </a:r>
                <a:r>
                  <a:rPr lang="en-US" sz="2400" dirty="0"/>
                  <a:t>x </a:t>
                </a:r>
                <a:r>
                  <a:rPr lang="en-US" sz="2400" i="1" dirty="0"/>
                  <a:t>p</a:t>
                </a:r>
                <a:r>
                  <a:rPr lang="en-US" sz="2400" dirty="0"/>
                  <a:t>(Orange)</a:t>
                </a:r>
              </a:p>
              <a:p>
                <a:endParaRPr lang="en-US" sz="3200" dirty="0"/>
              </a:p>
              <a:p>
                <a:r>
                  <a:rPr lang="en-US" sz="3200" b="1" i="1" dirty="0"/>
                  <a:t>p</a:t>
                </a:r>
                <a:r>
                  <a:rPr lang="en-US" sz="3200" b="1" dirty="0"/>
                  <a:t>(Box A | Orange) </a:t>
                </a:r>
                <a:r>
                  <a:rPr lang="en-US" sz="3200" dirty="0"/>
                  <a:t>=</a:t>
                </a:r>
                <a:r>
                  <a:rPr lang="en-US" sz="3200" i="1" dirty="0"/>
                  <a:t> </a:t>
                </a:r>
                <a14:m>
                  <m:oMath xmlns:m="http://schemas.openxmlformats.org/officeDocument/2006/math">
                    <m:f>
                      <m:fPr>
                        <m:ctrlPr>
                          <a:rPr lang="en-US" sz="3200" i="1" smtClean="0">
                            <a:latin typeface="Cambria Math" panose="02040503050406030204" pitchFamily="18" charset="0"/>
                          </a:rPr>
                        </m:ctrlPr>
                      </m:fPr>
                      <m:num>
                        <m:r>
                          <m:rPr>
                            <m:nor/>
                          </m:rPr>
                          <a:rPr lang="en-US" sz="3200" i="1" dirty="0" smtClean="0"/>
                          <m:t>p</m:t>
                        </m:r>
                        <m:r>
                          <m:rPr>
                            <m:nor/>
                          </m:rPr>
                          <a:rPr lang="en-US" sz="3200" dirty="0" smtClean="0"/>
                          <m:t>(</m:t>
                        </m:r>
                        <m:r>
                          <m:rPr>
                            <m:nor/>
                          </m:rPr>
                          <a:rPr lang="en-US" sz="3200" dirty="0" smtClean="0"/>
                          <m:t>Orange</m:t>
                        </m:r>
                        <m:r>
                          <m:rPr>
                            <m:nor/>
                          </m:rPr>
                          <a:rPr lang="en-US" sz="3200" dirty="0" smtClean="0"/>
                          <m:t> | </m:t>
                        </m:r>
                        <m:r>
                          <m:rPr>
                            <m:nor/>
                          </m:rPr>
                          <a:rPr lang="en-US" sz="3200" dirty="0" smtClean="0"/>
                          <m:t>Box</m:t>
                        </m:r>
                        <m:r>
                          <m:rPr>
                            <m:nor/>
                          </m:rPr>
                          <a:rPr lang="en-US" sz="3200" dirty="0" smtClean="0"/>
                          <m:t> </m:t>
                        </m:r>
                        <m:r>
                          <m:rPr>
                            <m:nor/>
                          </m:rPr>
                          <a:rPr lang="en-US" sz="3200" dirty="0" smtClean="0"/>
                          <m:t>A</m:t>
                        </m:r>
                        <m:r>
                          <m:rPr>
                            <m:nor/>
                          </m:rPr>
                          <a:rPr lang="en-US" sz="3200" dirty="0" smtClean="0"/>
                          <m:t>) </m:t>
                        </m:r>
                        <m:r>
                          <m:rPr>
                            <m:nor/>
                          </m:rPr>
                          <a:rPr lang="en-US" sz="3200" dirty="0" smtClean="0"/>
                          <m:t>x</m:t>
                        </m:r>
                        <m:r>
                          <m:rPr>
                            <m:nor/>
                          </m:rPr>
                          <a:rPr lang="en-US" sz="3200" dirty="0" smtClean="0"/>
                          <m:t> </m:t>
                        </m:r>
                        <m:r>
                          <m:rPr>
                            <m:nor/>
                          </m:rPr>
                          <a:rPr lang="en-US" sz="3200" i="1" dirty="0" smtClean="0"/>
                          <m:t>p</m:t>
                        </m:r>
                        <m:r>
                          <m:rPr>
                            <m:nor/>
                          </m:rPr>
                          <a:rPr lang="en-US" sz="3200" dirty="0" smtClean="0"/>
                          <m:t>(</m:t>
                        </m:r>
                        <m:r>
                          <m:rPr>
                            <m:nor/>
                          </m:rPr>
                          <a:rPr lang="en-US" sz="3200" dirty="0" smtClean="0"/>
                          <m:t>Box</m:t>
                        </m:r>
                        <m:r>
                          <m:rPr>
                            <m:nor/>
                          </m:rPr>
                          <a:rPr lang="en-US" sz="3200" dirty="0" smtClean="0"/>
                          <m:t> </m:t>
                        </m:r>
                        <m:r>
                          <m:rPr>
                            <m:nor/>
                          </m:rPr>
                          <a:rPr lang="en-US" sz="3200" dirty="0" smtClean="0"/>
                          <m:t>A</m:t>
                        </m:r>
                        <m:r>
                          <m:rPr>
                            <m:nor/>
                          </m:rPr>
                          <a:rPr lang="en-US" sz="3200" dirty="0" smtClean="0"/>
                          <m:t>)</m:t>
                        </m:r>
                      </m:num>
                      <m:den>
                        <m:r>
                          <m:rPr>
                            <m:nor/>
                          </m:rPr>
                          <a:rPr lang="en-US" sz="3200" i="1" dirty="0" smtClean="0"/>
                          <m:t>p</m:t>
                        </m:r>
                        <m:r>
                          <m:rPr>
                            <m:nor/>
                          </m:rPr>
                          <a:rPr lang="en-US" sz="3200" dirty="0" smtClean="0"/>
                          <m:t>(</m:t>
                        </m:r>
                        <m:r>
                          <m:rPr>
                            <m:nor/>
                          </m:rPr>
                          <a:rPr lang="en-US" sz="3200" dirty="0" smtClean="0"/>
                          <m:t>Orange</m:t>
                        </m:r>
                        <m:r>
                          <m:rPr>
                            <m:nor/>
                          </m:rPr>
                          <a:rPr lang="en-US" sz="3200" dirty="0" smtClean="0"/>
                          <m:t>) </m:t>
                        </m:r>
                      </m:den>
                    </m:f>
                  </m:oMath>
                </a14:m>
                <a:r>
                  <a:rPr lang="en-US" sz="3200" dirty="0"/>
                  <a:t> </a:t>
                </a:r>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757239" y="1700213"/>
                <a:ext cx="11329986" cy="5063053"/>
              </a:xfrm>
              <a:prstGeom prst="rect">
                <a:avLst/>
              </a:prstGeom>
              <a:blipFill>
                <a:blip r:embed="rId3"/>
                <a:stretch>
                  <a:fillRect l="-1344" t="-75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Tree>
    <p:extLst>
      <p:ext uri="{BB962C8B-B14F-4D97-AF65-F5344CB8AC3E}">
        <p14:creationId xmlns:p14="http://schemas.microsoft.com/office/powerpoint/2010/main" val="225330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862014" y="1044575"/>
                <a:ext cx="11329986" cy="4973862"/>
              </a:xfrm>
              <a:prstGeom prst="rect">
                <a:avLst/>
              </a:prstGeom>
              <a:noFill/>
            </p:spPr>
            <p:txBody>
              <a:bodyPr wrap="square" rtlCol="0">
                <a:spAutoFit/>
              </a:bodyPr>
              <a:lstStyle/>
              <a:p>
                <a:endParaRPr lang="en-US" sz="3200" dirty="0"/>
              </a:p>
              <a:p>
                <a:r>
                  <a:rPr lang="en-US" sz="2800" i="1" dirty="0"/>
                  <a:t>p</a:t>
                </a:r>
                <a:r>
                  <a:rPr lang="en-US" sz="2800" dirty="0"/>
                  <a:t>(Box A | Orange) =</a:t>
                </a:r>
                <a:r>
                  <a:rPr lang="en-US" sz="2800" i="1" dirty="0"/>
                  <a:t> </a:t>
                </a:r>
                <a14:m>
                  <m:oMath xmlns:m="http://schemas.openxmlformats.org/officeDocument/2006/math">
                    <m:f>
                      <m:fPr>
                        <m:ctrlPr>
                          <a:rPr lang="en-US" sz="2800" i="1" smtClean="0">
                            <a:latin typeface="Cambria Math" panose="02040503050406030204" pitchFamily="18" charset="0"/>
                          </a:rPr>
                        </m:ctrlPr>
                      </m:fPr>
                      <m:num>
                        <m:r>
                          <m:rPr>
                            <m:nor/>
                          </m:rPr>
                          <a:rPr lang="en-US" sz="2800" i="1" dirty="0" smtClean="0"/>
                          <m:t>p</m:t>
                        </m:r>
                        <m:r>
                          <m:rPr>
                            <m:nor/>
                          </m:rPr>
                          <a:rPr lang="en-US" sz="2800" dirty="0" smtClean="0"/>
                          <m:t>(</m:t>
                        </m:r>
                        <m:r>
                          <m:rPr>
                            <m:nor/>
                          </m:rPr>
                          <a:rPr lang="en-US" sz="2800" dirty="0" smtClean="0"/>
                          <m:t>Orange</m:t>
                        </m:r>
                        <m:r>
                          <m:rPr>
                            <m:nor/>
                          </m:rPr>
                          <a:rPr lang="en-US" sz="2800" dirty="0" smtClean="0"/>
                          <m:t> | </m:t>
                        </m:r>
                        <m:r>
                          <m:rPr>
                            <m:nor/>
                          </m:rPr>
                          <a:rPr lang="en-US" sz="2800" dirty="0" smtClean="0"/>
                          <m:t>Box</m:t>
                        </m:r>
                        <m:r>
                          <m:rPr>
                            <m:nor/>
                          </m:rPr>
                          <a:rPr lang="en-US" sz="2800" dirty="0" smtClean="0"/>
                          <m:t> </m:t>
                        </m:r>
                        <m:r>
                          <m:rPr>
                            <m:nor/>
                          </m:rPr>
                          <a:rPr lang="en-US" sz="2800" dirty="0" smtClean="0"/>
                          <m:t>A</m:t>
                        </m:r>
                        <m:r>
                          <m:rPr>
                            <m:nor/>
                          </m:rPr>
                          <a:rPr lang="en-US" sz="2800" dirty="0" smtClean="0"/>
                          <m:t>) </m:t>
                        </m:r>
                        <m:r>
                          <m:rPr>
                            <m:nor/>
                          </m:rPr>
                          <a:rPr lang="en-US" sz="2800" dirty="0" smtClean="0"/>
                          <m:t>x</m:t>
                        </m:r>
                        <m:r>
                          <m:rPr>
                            <m:nor/>
                          </m:rPr>
                          <a:rPr lang="en-US" sz="2800" dirty="0" smtClean="0"/>
                          <m:t> </m:t>
                        </m:r>
                        <m:r>
                          <m:rPr>
                            <m:nor/>
                          </m:rPr>
                          <a:rPr lang="en-US" sz="2800" i="1" dirty="0" smtClean="0"/>
                          <m:t>p</m:t>
                        </m:r>
                        <m:r>
                          <m:rPr>
                            <m:nor/>
                          </m:rPr>
                          <a:rPr lang="en-US" sz="2800" dirty="0" smtClean="0"/>
                          <m:t>(</m:t>
                        </m:r>
                        <m:r>
                          <m:rPr>
                            <m:nor/>
                          </m:rPr>
                          <a:rPr lang="en-US" sz="2800" dirty="0" smtClean="0"/>
                          <m:t>Box</m:t>
                        </m:r>
                        <m:r>
                          <m:rPr>
                            <m:nor/>
                          </m:rPr>
                          <a:rPr lang="en-US" sz="2800" dirty="0" smtClean="0"/>
                          <m:t> </m:t>
                        </m:r>
                        <m:r>
                          <m:rPr>
                            <m:nor/>
                          </m:rPr>
                          <a:rPr lang="en-US" sz="2800" dirty="0" smtClean="0"/>
                          <m:t>A</m:t>
                        </m:r>
                        <m:r>
                          <m:rPr>
                            <m:nor/>
                          </m:rPr>
                          <a:rPr lang="en-US" sz="2800" dirty="0" smtClean="0"/>
                          <m:t>)</m:t>
                        </m:r>
                      </m:num>
                      <m:den>
                        <m:r>
                          <m:rPr>
                            <m:nor/>
                          </m:rPr>
                          <a:rPr lang="en-US" sz="2800" i="1" dirty="0" smtClean="0"/>
                          <m:t>p</m:t>
                        </m:r>
                        <m:r>
                          <m:rPr>
                            <m:nor/>
                          </m:rPr>
                          <a:rPr lang="en-US" sz="2800" dirty="0" smtClean="0"/>
                          <m:t>(</m:t>
                        </m:r>
                        <m:r>
                          <m:rPr>
                            <m:nor/>
                          </m:rPr>
                          <a:rPr lang="en-US" sz="2800" dirty="0" smtClean="0"/>
                          <m:t>Orange</m:t>
                        </m:r>
                        <m:r>
                          <m:rPr>
                            <m:nor/>
                          </m:rPr>
                          <a:rPr lang="en-US" sz="2800" dirty="0" smtClean="0"/>
                          <m:t>) </m:t>
                        </m:r>
                      </m:den>
                    </m:f>
                  </m:oMath>
                </a14:m>
                <a:r>
                  <a:rPr lang="en-US" sz="2800" dirty="0"/>
                  <a:t> </a:t>
                </a:r>
              </a:p>
              <a:p>
                <a:endParaRPr lang="en-US" sz="2800" b="0" dirty="0"/>
              </a:p>
              <a:p>
                <a:pPr algn="ctr"/>
                <a:r>
                  <a:rPr lang="en-US" sz="2400" dirty="0"/>
                  <a:t>Probability of Box A given an Orange </a:t>
                </a:r>
              </a:p>
              <a:p>
                <a:pPr algn="ctr"/>
                <a:r>
                  <a:rPr lang="en-US" sz="2400" dirty="0"/>
                  <a:t>= </a:t>
                </a:r>
              </a:p>
              <a:p>
                <a:pPr algn="ctr"/>
                <a14:m>
                  <m:oMath xmlns:m="http://schemas.openxmlformats.org/officeDocument/2006/math">
                    <m:f>
                      <m:fPr>
                        <m:ctrlPr>
                          <a:rPr lang="en-US" sz="2400" i="1">
                            <a:latin typeface="Cambria Math" panose="02040503050406030204" pitchFamily="18" charset="0"/>
                          </a:rPr>
                        </m:ctrlPr>
                      </m:fPr>
                      <m:num>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dirty="0" smtClean="0"/>
                          <m:t>Orange</m:t>
                        </m:r>
                        <m:r>
                          <m:rPr>
                            <m:nor/>
                          </m:rPr>
                          <a:rPr lang="en-US" sz="2400" b="0" dirty="0" smtClean="0"/>
                          <m:t> </m:t>
                        </m:r>
                        <m:r>
                          <m:rPr>
                            <m:nor/>
                          </m:rPr>
                          <a:rPr lang="en-US" sz="2400" b="0" dirty="0" smtClean="0"/>
                          <m:t>given</m:t>
                        </m:r>
                        <m:r>
                          <m:rPr>
                            <m:nor/>
                          </m:rPr>
                          <a:rPr lang="en-US" sz="2400" b="0" dirty="0" smtClean="0"/>
                          <m:t> </m:t>
                        </m:r>
                        <m:r>
                          <m:rPr>
                            <m:nor/>
                          </m:rPr>
                          <a:rPr lang="en-US" sz="2400" b="0" dirty="0" smtClean="0"/>
                          <m:t>Box</m:t>
                        </m:r>
                        <m:r>
                          <m:rPr>
                            <m:nor/>
                          </m:rPr>
                          <a:rPr lang="en-US" sz="2400" b="0" dirty="0" smtClean="0"/>
                          <m:t> </m:t>
                        </m:r>
                        <m:r>
                          <m:rPr>
                            <m:nor/>
                          </m:rPr>
                          <a:rPr lang="en-US" sz="2400" b="0" dirty="0" smtClean="0"/>
                          <m:t>A</m:t>
                        </m:r>
                        <m:r>
                          <m:rPr>
                            <m:nor/>
                          </m:rPr>
                          <a:rPr lang="en-US" sz="2400" b="0" dirty="0" smtClean="0"/>
                          <m:t> </m:t>
                        </m:r>
                        <m:r>
                          <m:rPr>
                            <m:nor/>
                          </m:rPr>
                          <a:rPr lang="en-US" sz="2400" dirty="0"/>
                          <m:t>x</m:t>
                        </m:r>
                        <m:r>
                          <m:rPr>
                            <m:nor/>
                          </m:rPr>
                          <a:rPr lang="en-US" sz="2400" dirty="0"/>
                          <m:t> </m:t>
                        </m:r>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dirty="0" smtClean="0"/>
                          <m:t>Box</m:t>
                        </m:r>
                        <m:r>
                          <m:rPr>
                            <m:nor/>
                          </m:rPr>
                          <a:rPr lang="en-US" sz="2400" b="0" dirty="0" smtClean="0"/>
                          <m:t> </m:t>
                        </m:r>
                        <m:r>
                          <m:rPr>
                            <m:nor/>
                          </m:rPr>
                          <a:rPr lang="en-US" sz="2400" b="0" dirty="0" smtClean="0"/>
                          <m:t>A</m:t>
                        </m:r>
                      </m:num>
                      <m:den>
                        <m:r>
                          <m:rPr>
                            <m:nor/>
                          </m:rPr>
                          <a:rPr lang="en-US" sz="2400" b="0" dirty="0" smtClean="0"/>
                          <m:t> </m:t>
                        </m:r>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dirty="0" smtClean="0"/>
                          <m:t>an</m:t>
                        </m:r>
                        <m:r>
                          <m:rPr>
                            <m:nor/>
                          </m:rPr>
                          <a:rPr lang="en-US" sz="2400" b="0" dirty="0" smtClean="0"/>
                          <m:t> </m:t>
                        </m:r>
                        <m:r>
                          <m:rPr>
                            <m:nor/>
                          </m:rPr>
                          <a:rPr lang="en-US" sz="2400" b="0" dirty="0" smtClean="0"/>
                          <m:t>Orange</m:t>
                        </m:r>
                      </m:den>
                    </m:f>
                  </m:oMath>
                </a14:m>
                <a:r>
                  <a:rPr lang="en-US" sz="2400" dirty="0"/>
                  <a:t> </a:t>
                </a:r>
              </a:p>
              <a:p>
                <a:endParaRPr lang="en-US" sz="2800" b="0" dirty="0"/>
              </a:p>
              <a:p>
                <a:endParaRPr lang="en-US" sz="4000" b="1" dirty="0"/>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862014" y="1044575"/>
                <a:ext cx="11329986" cy="4973862"/>
              </a:xfrm>
              <a:prstGeom prst="rect">
                <a:avLst/>
              </a:prstGeom>
              <a:blipFill>
                <a:blip r:embed="rId3"/>
                <a:stretch>
                  <a:fillRect l="-111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2" name="TextBox 1">
            <a:extLst>
              <a:ext uri="{FF2B5EF4-FFF2-40B4-BE49-F238E27FC236}">
                <a16:creationId xmlns:a16="http://schemas.microsoft.com/office/drawing/2014/main" id="{4D9D0950-64E1-C04F-B242-89861C538953}"/>
              </a:ext>
            </a:extLst>
          </p:cNvPr>
          <p:cNvSpPr txBox="1"/>
          <p:nvPr/>
        </p:nvSpPr>
        <p:spPr>
          <a:xfrm>
            <a:off x="7201330" y="437071"/>
            <a:ext cx="3346750" cy="584775"/>
          </a:xfrm>
          <a:prstGeom prst="rect">
            <a:avLst/>
          </a:prstGeom>
          <a:noFill/>
        </p:spPr>
        <p:txBody>
          <a:bodyPr wrap="none" rtlCol="0">
            <a:spAutoFit/>
          </a:bodyPr>
          <a:lstStyle/>
          <a:p>
            <a:r>
              <a:rPr lang="en-US" sz="3200" b="1" dirty="0"/>
              <a:t>Bayes’ Theorem</a:t>
            </a:r>
          </a:p>
        </p:txBody>
      </p:sp>
    </p:spTree>
    <p:extLst>
      <p:ext uri="{BB962C8B-B14F-4D97-AF65-F5344CB8AC3E}">
        <p14:creationId xmlns:p14="http://schemas.microsoft.com/office/powerpoint/2010/main" val="3164215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D744AC4-EB33-484A-ADC7-BF58B5C06BE9}"/>
                  </a:ext>
                </a:extLst>
              </p:cNvPr>
              <p:cNvSpPr txBox="1"/>
              <p:nvPr/>
            </p:nvSpPr>
            <p:spPr>
              <a:xfrm>
                <a:off x="862014" y="1044575"/>
                <a:ext cx="11329986" cy="4973862"/>
              </a:xfrm>
              <a:prstGeom prst="rect">
                <a:avLst/>
              </a:prstGeom>
              <a:noFill/>
            </p:spPr>
            <p:txBody>
              <a:bodyPr wrap="square" rtlCol="0">
                <a:spAutoFit/>
              </a:bodyPr>
              <a:lstStyle/>
              <a:p>
                <a:endParaRPr lang="en-US" sz="3200" dirty="0"/>
              </a:p>
              <a:p>
                <a:r>
                  <a:rPr lang="en-US" sz="2800" i="1" dirty="0"/>
                  <a:t>p</a:t>
                </a:r>
                <a:r>
                  <a:rPr lang="en-US" sz="2800" dirty="0"/>
                  <a:t>(Box A | Orange) =</a:t>
                </a:r>
                <a:r>
                  <a:rPr lang="en-US" sz="2800" i="1" dirty="0"/>
                  <a:t> </a:t>
                </a:r>
                <a14:m>
                  <m:oMath xmlns:m="http://schemas.openxmlformats.org/officeDocument/2006/math">
                    <m:f>
                      <m:fPr>
                        <m:ctrlPr>
                          <a:rPr lang="en-US" sz="2800" i="1" smtClean="0">
                            <a:latin typeface="Cambria Math" panose="02040503050406030204" pitchFamily="18" charset="0"/>
                          </a:rPr>
                        </m:ctrlPr>
                      </m:fPr>
                      <m:num>
                        <m:r>
                          <m:rPr>
                            <m:nor/>
                          </m:rPr>
                          <a:rPr lang="en-US" sz="2800" i="1" dirty="0" smtClean="0"/>
                          <m:t>p</m:t>
                        </m:r>
                        <m:r>
                          <m:rPr>
                            <m:nor/>
                          </m:rPr>
                          <a:rPr lang="en-US" sz="2800" dirty="0" smtClean="0"/>
                          <m:t>(</m:t>
                        </m:r>
                        <m:r>
                          <m:rPr>
                            <m:nor/>
                          </m:rPr>
                          <a:rPr lang="en-US" sz="2800" dirty="0" smtClean="0"/>
                          <m:t>Orange</m:t>
                        </m:r>
                        <m:r>
                          <m:rPr>
                            <m:nor/>
                          </m:rPr>
                          <a:rPr lang="en-US" sz="2800" dirty="0" smtClean="0"/>
                          <m:t> | </m:t>
                        </m:r>
                        <m:r>
                          <m:rPr>
                            <m:nor/>
                          </m:rPr>
                          <a:rPr lang="en-US" sz="2800" dirty="0" smtClean="0"/>
                          <m:t>Box</m:t>
                        </m:r>
                        <m:r>
                          <m:rPr>
                            <m:nor/>
                          </m:rPr>
                          <a:rPr lang="en-US" sz="2800" dirty="0" smtClean="0"/>
                          <m:t> </m:t>
                        </m:r>
                        <m:r>
                          <m:rPr>
                            <m:nor/>
                          </m:rPr>
                          <a:rPr lang="en-US" sz="2800" dirty="0" smtClean="0"/>
                          <m:t>A</m:t>
                        </m:r>
                        <m:r>
                          <m:rPr>
                            <m:nor/>
                          </m:rPr>
                          <a:rPr lang="en-US" sz="2800" dirty="0" smtClean="0"/>
                          <m:t>) </m:t>
                        </m:r>
                        <m:r>
                          <m:rPr>
                            <m:nor/>
                          </m:rPr>
                          <a:rPr lang="en-US" sz="2800" dirty="0" smtClean="0"/>
                          <m:t>x</m:t>
                        </m:r>
                        <m:r>
                          <m:rPr>
                            <m:nor/>
                          </m:rPr>
                          <a:rPr lang="en-US" sz="2800" dirty="0" smtClean="0"/>
                          <m:t> </m:t>
                        </m:r>
                        <m:r>
                          <m:rPr>
                            <m:nor/>
                          </m:rPr>
                          <a:rPr lang="en-US" sz="2800" i="1" dirty="0" smtClean="0"/>
                          <m:t>p</m:t>
                        </m:r>
                        <m:r>
                          <m:rPr>
                            <m:nor/>
                          </m:rPr>
                          <a:rPr lang="en-US" sz="2800" dirty="0" smtClean="0"/>
                          <m:t>(</m:t>
                        </m:r>
                        <m:r>
                          <m:rPr>
                            <m:nor/>
                          </m:rPr>
                          <a:rPr lang="en-US" sz="2800" dirty="0" smtClean="0"/>
                          <m:t>Box</m:t>
                        </m:r>
                        <m:r>
                          <m:rPr>
                            <m:nor/>
                          </m:rPr>
                          <a:rPr lang="en-US" sz="2800" dirty="0" smtClean="0"/>
                          <m:t> </m:t>
                        </m:r>
                        <m:r>
                          <m:rPr>
                            <m:nor/>
                          </m:rPr>
                          <a:rPr lang="en-US" sz="2800" dirty="0" smtClean="0"/>
                          <m:t>A</m:t>
                        </m:r>
                        <m:r>
                          <m:rPr>
                            <m:nor/>
                          </m:rPr>
                          <a:rPr lang="en-US" sz="2800" dirty="0" smtClean="0"/>
                          <m:t>)</m:t>
                        </m:r>
                      </m:num>
                      <m:den>
                        <m:r>
                          <m:rPr>
                            <m:nor/>
                          </m:rPr>
                          <a:rPr lang="en-US" sz="2800" i="1" dirty="0" smtClean="0"/>
                          <m:t>p</m:t>
                        </m:r>
                        <m:r>
                          <m:rPr>
                            <m:nor/>
                          </m:rPr>
                          <a:rPr lang="en-US" sz="2800" dirty="0" smtClean="0"/>
                          <m:t>(</m:t>
                        </m:r>
                        <m:r>
                          <m:rPr>
                            <m:nor/>
                          </m:rPr>
                          <a:rPr lang="en-US" sz="2800" dirty="0" smtClean="0"/>
                          <m:t>Orange</m:t>
                        </m:r>
                        <m:r>
                          <m:rPr>
                            <m:nor/>
                          </m:rPr>
                          <a:rPr lang="en-US" sz="2800" dirty="0" smtClean="0"/>
                          <m:t>) </m:t>
                        </m:r>
                      </m:den>
                    </m:f>
                  </m:oMath>
                </a14:m>
                <a:r>
                  <a:rPr lang="en-US" sz="2800" dirty="0"/>
                  <a:t> </a:t>
                </a:r>
              </a:p>
              <a:p>
                <a:endParaRPr lang="en-US" sz="2800" b="0" dirty="0"/>
              </a:p>
              <a:p>
                <a:pPr algn="ctr"/>
                <a:r>
                  <a:rPr lang="en-US" sz="2400" dirty="0"/>
                  <a:t>Probability of Prior Beliefs given the New Data</a:t>
                </a:r>
              </a:p>
              <a:p>
                <a:pPr algn="ctr"/>
                <a:r>
                  <a:rPr lang="en-US" sz="2400" dirty="0"/>
                  <a:t>= </a:t>
                </a:r>
              </a:p>
              <a:p>
                <a:pPr algn="ctr"/>
                <a14:m>
                  <m:oMath xmlns:m="http://schemas.openxmlformats.org/officeDocument/2006/math">
                    <m:f>
                      <m:fPr>
                        <m:ctrlPr>
                          <a:rPr lang="en-US" sz="2400" i="1">
                            <a:latin typeface="Cambria Math" panose="02040503050406030204" pitchFamily="18" charset="0"/>
                          </a:rPr>
                        </m:ctrlPr>
                      </m:fPr>
                      <m:num>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i="0" dirty="0" smtClean="0"/>
                          <m:t>New</m:t>
                        </m:r>
                        <m:r>
                          <m:rPr>
                            <m:nor/>
                          </m:rPr>
                          <a:rPr lang="en-US" sz="2400" b="0" i="0" dirty="0" smtClean="0"/>
                          <m:t> </m:t>
                        </m:r>
                        <m:r>
                          <m:rPr>
                            <m:nor/>
                          </m:rPr>
                          <a:rPr lang="en-US" sz="2400" b="0" i="0" dirty="0" smtClean="0"/>
                          <m:t>Data</m:t>
                        </m:r>
                        <m:r>
                          <m:rPr>
                            <m:nor/>
                          </m:rPr>
                          <a:rPr lang="en-US" sz="2400" b="0" dirty="0" smtClean="0"/>
                          <m:t> </m:t>
                        </m:r>
                        <m:r>
                          <m:rPr>
                            <m:nor/>
                          </m:rPr>
                          <a:rPr lang="en-US" sz="2400" b="0" dirty="0" smtClean="0"/>
                          <m:t>given</m:t>
                        </m:r>
                        <m:r>
                          <m:rPr>
                            <m:nor/>
                          </m:rPr>
                          <a:rPr lang="en-US" sz="2400" b="0" dirty="0" smtClean="0"/>
                          <m:t> </m:t>
                        </m:r>
                        <m:r>
                          <m:rPr>
                            <m:nor/>
                          </m:rPr>
                          <a:rPr lang="en-US" sz="2400" b="0" i="0" dirty="0" smtClean="0"/>
                          <m:t>our</m:t>
                        </m:r>
                        <m:r>
                          <m:rPr>
                            <m:nor/>
                          </m:rPr>
                          <a:rPr lang="en-US" sz="2400" b="0" i="0" dirty="0" smtClean="0"/>
                          <m:t> </m:t>
                        </m:r>
                        <m:r>
                          <m:rPr>
                            <m:nor/>
                          </m:rPr>
                          <a:rPr lang="en-US" sz="2400" b="0" i="0" dirty="0" smtClean="0"/>
                          <m:t>Prior</m:t>
                        </m:r>
                        <m:r>
                          <m:rPr>
                            <m:nor/>
                          </m:rPr>
                          <a:rPr lang="en-US" sz="2400" b="0" i="0" dirty="0" smtClean="0"/>
                          <m:t> </m:t>
                        </m:r>
                        <m:r>
                          <m:rPr>
                            <m:nor/>
                          </m:rPr>
                          <a:rPr lang="en-US" sz="2400" b="0" i="0" dirty="0" smtClean="0"/>
                          <m:t>Beliefs</m:t>
                        </m:r>
                        <m:r>
                          <m:rPr>
                            <m:nor/>
                          </m:rPr>
                          <a:rPr lang="en-US" sz="2400" b="0" dirty="0" smtClean="0"/>
                          <m:t> </m:t>
                        </m:r>
                        <m:r>
                          <m:rPr>
                            <m:nor/>
                          </m:rPr>
                          <a:rPr lang="en-US" sz="2400" dirty="0"/>
                          <m:t>x</m:t>
                        </m:r>
                        <m:r>
                          <m:rPr>
                            <m:nor/>
                          </m:rPr>
                          <a:rPr lang="en-US" sz="2400" dirty="0"/>
                          <m:t> </m:t>
                        </m:r>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i="0" dirty="0" smtClean="0"/>
                          <m:t>New</m:t>
                        </m:r>
                        <m:r>
                          <m:rPr>
                            <m:nor/>
                          </m:rPr>
                          <a:rPr lang="en-US" sz="2400" b="0" i="0" dirty="0" smtClean="0"/>
                          <m:t> </m:t>
                        </m:r>
                        <m:r>
                          <m:rPr>
                            <m:nor/>
                          </m:rPr>
                          <a:rPr lang="en-US" sz="2400" b="0" i="0" dirty="0" smtClean="0"/>
                          <m:t>Data</m:t>
                        </m:r>
                      </m:num>
                      <m:den>
                        <m:r>
                          <m:rPr>
                            <m:nor/>
                          </m:rPr>
                          <a:rPr lang="en-US" sz="2400" b="0" dirty="0" smtClean="0"/>
                          <m:t> </m:t>
                        </m:r>
                        <m:r>
                          <m:rPr>
                            <m:nor/>
                          </m:rPr>
                          <a:rPr lang="en-US" sz="2400" b="0" dirty="0" smtClean="0"/>
                          <m:t>Probability</m:t>
                        </m:r>
                        <m:r>
                          <m:rPr>
                            <m:nor/>
                          </m:rPr>
                          <a:rPr lang="en-US" sz="2400" b="0" dirty="0" smtClean="0"/>
                          <m:t> </m:t>
                        </m:r>
                        <m:r>
                          <m:rPr>
                            <m:nor/>
                          </m:rPr>
                          <a:rPr lang="en-US" sz="2400" b="0" dirty="0" smtClean="0"/>
                          <m:t>of</m:t>
                        </m:r>
                        <m:r>
                          <m:rPr>
                            <m:nor/>
                          </m:rPr>
                          <a:rPr lang="en-US" sz="2400" b="0" i="0" dirty="0" smtClean="0"/>
                          <m:t> </m:t>
                        </m:r>
                        <m:r>
                          <m:rPr>
                            <m:nor/>
                          </m:rPr>
                          <a:rPr lang="en-US" sz="2400" b="0" i="0" dirty="0" smtClean="0"/>
                          <m:t>our</m:t>
                        </m:r>
                        <m:r>
                          <m:rPr>
                            <m:nor/>
                          </m:rPr>
                          <a:rPr lang="en-US" sz="2400" b="0" i="0" dirty="0" smtClean="0"/>
                          <m:t> </m:t>
                        </m:r>
                        <m:r>
                          <m:rPr>
                            <m:nor/>
                          </m:rPr>
                          <a:rPr lang="en-US" sz="2400" b="0" i="0" dirty="0" smtClean="0"/>
                          <m:t>Prior</m:t>
                        </m:r>
                        <m:r>
                          <m:rPr>
                            <m:nor/>
                          </m:rPr>
                          <a:rPr lang="en-US" sz="2400" b="0" i="0" dirty="0" smtClean="0"/>
                          <m:t> </m:t>
                        </m:r>
                        <m:r>
                          <m:rPr>
                            <m:nor/>
                          </m:rPr>
                          <a:rPr lang="en-US" sz="2400" b="0" i="0" dirty="0" smtClean="0"/>
                          <m:t>Beliefs</m:t>
                        </m:r>
                      </m:den>
                    </m:f>
                  </m:oMath>
                </a14:m>
                <a:r>
                  <a:rPr lang="en-US" sz="2400" dirty="0"/>
                  <a:t> </a:t>
                </a:r>
              </a:p>
              <a:p>
                <a:endParaRPr lang="en-US" sz="2800" b="0" dirty="0"/>
              </a:p>
              <a:p>
                <a:endParaRPr lang="en-US" sz="4000" b="1" dirty="0"/>
              </a:p>
              <a:p>
                <a:endParaRPr lang="en-US" sz="4000" b="0" dirty="0"/>
              </a:p>
            </p:txBody>
          </p:sp>
        </mc:Choice>
        <mc:Fallback>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862014" y="1044575"/>
                <a:ext cx="11329986" cy="4973862"/>
              </a:xfrm>
              <a:prstGeom prst="rect">
                <a:avLst/>
              </a:prstGeom>
              <a:blipFill>
                <a:blip r:embed="rId3"/>
                <a:stretch>
                  <a:fillRect l="-111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2" name="TextBox 1">
            <a:extLst>
              <a:ext uri="{FF2B5EF4-FFF2-40B4-BE49-F238E27FC236}">
                <a16:creationId xmlns:a16="http://schemas.microsoft.com/office/drawing/2014/main" id="{4D9D0950-64E1-C04F-B242-89861C538953}"/>
              </a:ext>
            </a:extLst>
          </p:cNvPr>
          <p:cNvSpPr txBox="1"/>
          <p:nvPr/>
        </p:nvSpPr>
        <p:spPr>
          <a:xfrm>
            <a:off x="7201330" y="437071"/>
            <a:ext cx="3346750" cy="584775"/>
          </a:xfrm>
          <a:prstGeom prst="rect">
            <a:avLst/>
          </a:prstGeom>
          <a:noFill/>
        </p:spPr>
        <p:txBody>
          <a:bodyPr wrap="none" rtlCol="0">
            <a:spAutoFit/>
          </a:bodyPr>
          <a:lstStyle/>
          <a:p>
            <a:r>
              <a:rPr lang="en-US" sz="3200" b="1" dirty="0"/>
              <a:t>Bayes’ Theorem</a:t>
            </a:r>
          </a:p>
        </p:txBody>
      </p:sp>
    </p:spTree>
    <p:extLst>
      <p:ext uri="{BB962C8B-B14F-4D97-AF65-F5344CB8AC3E}">
        <p14:creationId xmlns:p14="http://schemas.microsoft.com/office/powerpoint/2010/main" val="2290719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862014" y="1044575"/>
                <a:ext cx="11329986" cy="4973862"/>
              </a:xfrm>
              <a:prstGeom prst="rect">
                <a:avLst/>
              </a:prstGeom>
              <a:noFill/>
            </p:spPr>
            <p:txBody>
              <a:bodyPr wrap="square" rtlCol="0">
                <a:spAutoFit/>
              </a:bodyPr>
              <a:lstStyle/>
              <a:p>
                <a:endParaRPr lang="en-US" sz="3200" dirty="0"/>
              </a:p>
              <a:p>
                <a:r>
                  <a:rPr lang="en-US" sz="2800" i="1" dirty="0"/>
                  <a:t>p</a:t>
                </a:r>
                <a:r>
                  <a:rPr lang="en-US" sz="2800" dirty="0"/>
                  <a:t>(Box A | Orange) =</a:t>
                </a:r>
                <a:r>
                  <a:rPr lang="en-US" sz="2800" i="1" dirty="0"/>
                  <a:t> </a:t>
                </a:r>
                <a14:m>
                  <m:oMath xmlns:m="http://schemas.openxmlformats.org/officeDocument/2006/math">
                    <m:f>
                      <m:fPr>
                        <m:ctrlPr>
                          <a:rPr lang="en-US" sz="2800" i="1" smtClean="0">
                            <a:latin typeface="Cambria Math" panose="02040503050406030204" pitchFamily="18" charset="0"/>
                          </a:rPr>
                        </m:ctrlPr>
                      </m:fPr>
                      <m:num>
                        <m:r>
                          <m:rPr>
                            <m:nor/>
                          </m:rPr>
                          <a:rPr lang="en-US" sz="2800" i="1" dirty="0" smtClean="0"/>
                          <m:t>p</m:t>
                        </m:r>
                        <m:r>
                          <m:rPr>
                            <m:nor/>
                          </m:rPr>
                          <a:rPr lang="en-US" sz="2800" dirty="0" smtClean="0"/>
                          <m:t>(</m:t>
                        </m:r>
                        <m:r>
                          <m:rPr>
                            <m:nor/>
                          </m:rPr>
                          <a:rPr lang="en-US" sz="2800" dirty="0" smtClean="0"/>
                          <m:t>Orange</m:t>
                        </m:r>
                        <m:r>
                          <m:rPr>
                            <m:nor/>
                          </m:rPr>
                          <a:rPr lang="en-US" sz="2800" dirty="0" smtClean="0"/>
                          <m:t> | </m:t>
                        </m:r>
                        <m:r>
                          <m:rPr>
                            <m:nor/>
                          </m:rPr>
                          <a:rPr lang="en-US" sz="2800" dirty="0" smtClean="0"/>
                          <m:t>Box</m:t>
                        </m:r>
                        <m:r>
                          <m:rPr>
                            <m:nor/>
                          </m:rPr>
                          <a:rPr lang="en-US" sz="2800" dirty="0" smtClean="0"/>
                          <m:t> </m:t>
                        </m:r>
                        <m:r>
                          <m:rPr>
                            <m:nor/>
                          </m:rPr>
                          <a:rPr lang="en-US" sz="2800" dirty="0" smtClean="0"/>
                          <m:t>A</m:t>
                        </m:r>
                        <m:r>
                          <m:rPr>
                            <m:nor/>
                          </m:rPr>
                          <a:rPr lang="en-US" sz="2800" dirty="0" smtClean="0"/>
                          <m:t>) </m:t>
                        </m:r>
                        <m:r>
                          <m:rPr>
                            <m:nor/>
                          </m:rPr>
                          <a:rPr lang="en-US" sz="2800" dirty="0" smtClean="0"/>
                          <m:t>x</m:t>
                        </m:r>
                        <m:r>
                          <m:rPr>
                            <m:nor/>
                          </m:rPr>
                          <a:rPr lang="en-US" sz="2800" dirty="0" smtClean="0"/>
                          <m:t> </m:t>
                        </m:r>
                        <m:r>
                          <m:rPr>
                            <m:nor/>
                          </m:rPr>
                          <a:rPr lang="en-US" sz="2800" i="1" dirty="0" smtClean="0"/>
                          <m:t>p</m:t>
                        </m:r>
                        <m:r>
                          <m:rPr>
                            <m:nor/>
                          </m:rPr>
                          <a:rPr lang="en-US" sz="2800" dirty="0" smtClean="0"/>
                          <m:t>(</m:t>
                        </m:r>
                        <m:r>
                          <m:rPr>
                            <m:nor/>
                          </m:rPr>
                          <a:rPr lang="en-US" sz="2800" dirty="0" smtClean="0"/>
                          <m:t>Box</m:t>
                        </m:r>
                        <m:r>
                          <m:rPr>
                            <m:nor/>
                          </m:rPr>
                          <a:rPr lang="en-US" sz="2800" dirty="0" smtClean="0"/>
                          <m:t> </m:t>
                        </m:r>
                        <m:r>
                          <m:rPr>
                            <m:nor/>
                          </m:rPr>
                          <a:rPr lang="en-US" sz="2800" dirty="0" smtClean="0"/>
                          <m:t>A</m:t>
                        </m:r>
                        <m:r>
                          <m:rPr>
                            <m:nor/>
                          </m:rPr>
                          <a:rPr lang="en-US" sz="2800" dirty="0" smtClean="0"/>
                          <m:t>)</m:t>
                        </m:r>
                      </m:num>
                      <m:den>
                        <m:r>
                          <m:rPr>
                            <m:nor/>
                          </m:rPr>
                          <a:rPr lang="en-US" sz="2800" i="1" dirty="0" smtClean="0"/>
                          <m:t>p</m:t>
                        </m:r>
                        <m:r>
                          <m:rPr>
                            <m:nor/>
                          </m:rPr>
                          <a:rPr lang="en-US" sz="2800" dirty="0" smtClean="0"/>
                          <m:t>(</m:t>
                        </m:r>
                        <m:r>
                          <m:rPr>
                            <m:nor/>
                          </m:rPr>
                          <a:rPr lang="en-US" sz="2800" dirty="0" smtClean="0"/>
                          <m:t>Orange</m:t>
                        </m:r>
                        <m:r>
                          <m:rPr>
                            <m:nor/>
                          </m:rPr>
                          <a:rPr lang="en-US" sz="2800" dirty="0" smtClean="0"/>
                          <m:t>) </m:t>
                        </m:r>
                      </m:den>
                    </m:f>
                  </m:oMath>
                </a14:m>
                <a:r>
                  <a:rPr lang="en-US" sz="2800" dirty="0"/>
                  <a:t> </a:t>
                </a:r>
              </a:p>
              <a:p>
                <a:endParaRPr lang="en-US" sz="2800" b="0" dirty="0"/>
              </a:p>
              <a:p>
                <a:pPr algn="ctr"/>
                <a:r>
                  <a:rPr lang="en-US" sz="2400" dirty="0"/>
                  <a:t>Probability of Prior Beliefs given the New Data</a:t>
                </a:r>
              </a:p>
              <a:p>
                <a:pPr algn="ctr"/>
                <a:r>
                  <a:rPr lang="en-US" sz="2400" dirty="0"/>
                  <a:t>= </a:t>
                </a:r>
              </a:p>
              <a:p>
                <a:pPr algn="ctr"/>
                <a14:m>
                  <m:oMath xmlns:m="http://schemas.openxmlformats.org/officeDocument/2006/math">
                    <m:f>
                      <m:fPr>
                        <m:ctrlPr>
                          <a:rPr lang="en-US" sz="2400" i="1">
                            <a:latin typeface="Cambria Math" panose="02040503050406030204" pitchFamily="18" charset="0"/>
                          </a:rPr>
                        </m:ctrlPr>
                      </m:fPr>
                      <m:num>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i="0" dirty="0" smtClean="0"/>
                          <m:t>New</m:t>
                        </m:r>
                        <m:r>
                          <m:rPr>
                            <m:nor/>
                          </m:rPr>
                          <a:rPr lang="en-US" sz="2400" b="0" i="0" dirty="0" smtClean="0"/>
                          <m:t> </m:t>
                        </m:r>
                        <m:r>
                          <m:rPr>
                            <m:nor/>
                          </m:rPr>
                          <a:rPr lang="en-US" sz="2400" b="0" i="0" dirty="0" smtClean="0"/>
                          <m:t>Data</m:t>
                        </m:r>
                        <m:r>
                          <m:rPr>
                            <m:nor/>
                          </m:rPr>
                          <a:rPr lang="en-US" sz="2400" b="0" dirty="0" smtClean="0"/>
                          <m:t> </m:t>
                        </m:r>
                        <m:r>
                          <m:rPr>
                            <m:nor/>
                          </m:rPr>
                          <a:rPr lang="en-US" sz="2400" b="0" dirty="0" smtClean="0"/>
                          <m:t>given</m:t>
                        </m:r>
                        <m:r>
                          <m:rPr>
                            <m:nor/>
                          </m:rPr>
                          <a:rPr lang="en-US" sz="2400" b="0" dirty="0" smtClean="0"/>
                          <m:t> </m:t>
                        </m:r>
                        <m:r>
                          <m:rPr>
                            <m:nor/>
                          </m:rPr>
                          <a:rPr lang="en-US" sz="2400" b="0" i="0" dirty="0" smtClean="0"/>
                          <m:t>our</m:t>
                        </m:r>
                        <m:r>
                          <m:rPr>
                            <m:nor/>
                          </m:rPr>
                          <a:rPr lang="en-US" sz="2400" b="0" i="0" dirty="0" smtClean="0"/>
                          <m:t> </m:t>
                        </m:r>
                        <m:r>
                          <m:rPr>
                            <m:nor/>
                          </m:rPr>
                          <a:rPr lang="en-US" sz="2400" b="0" i="0" dirty="0" smtClean="0"/>
                          <m:t>Prior</m:t>
                        </m:r>
                        <m:r>
                          <m:rPr>
                            <m:nor/>
                          </m:rPr>
                          <a:rPr lang="en-US" sz="2400" b="0" i="0" dirty="0" smtClean="0"/>
                          <m:t> </m:t>
                        </m:r>
                        <m:r>
                          <m:rPr>
                            <m:nor/>
                          </m:rPr>
                          <a:rPr lang="en-US" sz="2400" b="0" i="0" dirty="0" smtClean="0"/>
                          <m:t>Beliefs</m:t>
                        </m:r>
                        <m:r>
                          <m:rPr>
                            <m:nor/>
                          </m:rPr>
                          <a:rPr lang="en-US" sz="2400" b="0" dirty="0" smtClean="0"/>
                          <m:t> </m:t>
                        </m:r>
                        <m:r>
                          <m:rPr>
                            <m:nor/>
                          </m:rPr>
                          <a:rPr lang="en-US" sz="2400" dirty="0"/>
                          <m:t>x</m:t>
                        </m:r>
                        <m:r>
                          <m:rPr>
                            <m:nor/>
                          </m:rPr>
                          <a:rPr lang="en-US" sz="2400" dirty="0"/>
                          <m:t> </m:t>
                        </m:r>
                        <m:r>
                          <m:rPr>
                            <m:nor/>
                          </m:rPr>
                          <a:rPr lang="en-US" sz="2400" b="0" dirty="0" smtClean="0"/>
                          <m:t>Probability</m:t>
                        </m:r>
                        <m:r>
                          <m:rPr>
                            <m:nor/>
                          </m:rPr>
                          <a:rPr lang="en-US" sz="2400" b="0" dirty="0" smtClean="0"/>
                          <m:t> </m:t>
                        </m:r>
                        <m:r>
                          <m:rPr>
                            <m:nor/>
                          </m:rPr>
                          <a:rPr lang="en-US" sz="2400" b="0" dirty="0" smtClean="0"/>
                          <m:t>of</m:t>
                        </m:r>
                        <m:r>
                          <m:rPr>
                            <m:nor/>
                          </m:rPr>
                          <a:rPr lang="en-US" sz="2400" b="0" dirty="0" smtClean="0"/>
                          <m:t> </m:t>
                        </m:r>
                        <m:r>
                          <m:rPr>
                            <m:nor/>
                          </m:rPr>
                          <a:rPr lang="en-US" sz="2400" b="0" i="0" dirty="0" smtClean="0"/>
                          <m:t>New</m:t>
                        </m:r>
                        <m:r>
                          <m:rPr>
                            <m:nor/>
                          </m:rPr>
                          <a:rPr lang="en-US" sz="2400" b="0" i="0" dirty="0" smtClean="0"/>
                          <m:t> </m:t>
                        </m:r>
                        <m:r>
                          <m:rPr>
                            <m:nor/>
                          </m:rPr>
                          <a:rPr lang="en-US" sz="2400" b="0" i="0" dirty="0" smtClean="0"/>
                          <m:t>Data</m:t>
                        </m:r>
                      </m:num>
                      <m:den>
                        <m:r>
                          <m:rPr>
                            <m:nor/>
                          </m:rPr>
                          <a:rPr lang="en-US" sz="2400" b="0" dirty="0" smtClean="0"/>
                          <m:t> </m:t>
                        </m:r>
                        <m:r>
                          <m:rPr>
                            <m:nor/>
                          </m:rPr>
                          <a:rPr lang="en-US" sz="2400" b="0" dirty="0" smtClean="0"/>
                          <m:t>Probability</m:t>
                        </m:r>
                        <m:r>
                          <m:rPr>
                            <m:nor/>
                          </m:rPr>
                          <a:rPr lang="en-US" sz="2400" b="0" dirty="0" smtClean="0"/>
                          <m:t> </m:t>
                        </m:r>
                        <m:r>
                          <m:rPr>
                            <m:nor/>
                          </m:rPr>
                          <a:rPr lang="en-US" sz="2400" b="0" dirty="0" smtClean="0"/>
                          <m:t>of</m:t>
                        </m:r>
                        <m:r>
                          <m:rPr>
                            <m:nor/>
                          </m:rPr>
                          <a:rPr lang="en-US" sz="2400" b="0" i="0" dirty="0" smtClean="0"/>
                          <m:t> </m:t>
                        </m:r>
                        <m:r>
                          <m:rPr>
                            <m:nor/>
                          </m:rPr>
                          <a:rPr lang="en-US" sz="2400" b="0" i="0" dirty="0" smtClean="0"/>
                          <m:t>our</m:t>
                        </m:r>
                        <m:r>
                          <m:rPr>
                            <m:nor/>
                          </m:rPr>
                          <a:rPr lang="en-US" sz="2400" b="0" i="0" dirty="0" smtClean="0"/>
                          <m:t> </m:t>
                        </m:r>
                        <m:r>
                          <m:rPr>
                            <m:nor/>
                          </m:rPr>
                          <a:rPr lang="en-US" sz="2400" b="0" i="0" dirty="0" smtClean="0"/>
                          <m:t>Prior</m:t>
                        </m:r>
                        <m:r>
                          <m:rPr>
                            <m:nor/>
                          </m:rPr>
                          <a:rPr lang="en-US" sz="2400" b="0" i="0" dirty="0" smtClean="0"/>
                          <m:t> </m:t>
                        </m:r>
                        <m:r>
                          <m:rPr>
                            <m:nor/>
                          </m:rPr>
                          <a:rPr lang="en-US" sz="2400" b="0" i="0" dirty="0" smtClean="0"/>
                          <m:t>Beli</m:t>
                        </m:r>
                        <m:r>
                          <a:rPr lang="en-US" sz="2400" b="0" i="1" dirty="0" smtClean="0">
                            <a:latin typeface="Cambria Math" panose="02040503050406030204" pitchFamily="18" charset="0"/>
                          </a:rPr>
                          <m:t>𝑒𝑓𝑠</m:t>
                        </m:r>
                      </m:den>
                    </m:f>
                  </m:oMath>
                </a14:m>
                <a:r>
                  <a:rPr lang="en-US" sz="2400" dirty="0"/>
                  <a:t> </a:t>
                </a:r>
              </a:p>
              <a:p>
                <a:endParaRPr lang="en-US" sz="2800" b="0" dirty="0"/>
              </a:p>
              <a:p>
                <a:endParaRPr lang="en-US" sz="4000" b="1" dirty="0"/>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862014" y="1044575"/>
                <a:ext cx="11329986" cy="4973862"/>
              </a:xfrm>
              <a:prstGeom prst="rect">
                <a:avLst/>
              </a:prstGeom>
              <a:blipFill>
                <a:blip r:embed="rId3"/>
                <a:stretch>
                  <a:fillRect l="-111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2" name="TextBox 1">
            <a:extLst>
              <a:ext uri="{FF2B5EF4-FFF2-40B4-BE49-F238E27FC236}">
                <a16:creationId xmlns:a16="http://schemas.microsoft.com/office/drawing/2014/main" id="{4D9D0950-64E1-C04F-B242-89861C538953}"/>
              </a:ext>
            </a:extLst>
          </p:cNvPr>
          <p:cNvSpPr txBox="1"/>
          <p:nvPr/>
        </p:nvSpPr>
        <p:spPr>
          <a:xfrm>
            <a:off x="7201330" y="437071"/>
            <a:ext cx="3346750" cy="584775"/>
          </a:xfrm>
          <a:prstGeom prst="rect">
            <a:avLst/>
          </a:prstGeom>
          <a:noFill/>
        </p:spPr>
        <p:txBody>
          <a:bodyPr wrap="none" rtlCol="0">
            <a:spAutoFit/>
          </a:bodyPr>
          <a:lstStyle/>
          <a:p>
            <a:r>
              <a:rPr lang="en-US" sz="3200" b="1" dirty="0"/>
              <a:t>Bayes’ Theorem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E071D3-4FA3-934F-A888-B3106E94E2B3}"/>
                  </a:ext>
                </a:extLst>
              </p:cNvPr>
              <p:cNvSpPr txBox="1"/>
              <p:nvPr/>
            </p:nvSpPr>
            <p:spPr>
              <a:xfrm>
                <a:off x="0" y="4802380"/>
                <a:ext cx="12192000" cy="1294457"/>
              </a:xfrm>
              <a:prstGeom prst="rect">
                <a:avLst/>
              </a:prstGeom>
              <a:noFill/>
            </p:spPr>
            <p:txBody>
              <a:bodyPr wrap="square">
                <a:spAutoFit/>
              </a:bodyPr>
              <a:lstStyle/>
              <a:p>
                <a:pPr algn="ctr"/>
                <a:r>
                  <a:rPr lang="en-US" sz="4000" b="1" i="1" dirty="0"/>
                  <a:t>p</a:t>
                </a:r>
                <a:r>
                  <a:rPr lang="en-US" sz="4000" b="1" dirty="0"/>
                  <a:t>(prior | data) =</a:t>
                </a:r>
                <a:r>
                  <a:rPr lang="en-US" sz="4000" b="1" i="1" dirty="0"/>
                  <a:t> </a:t>
                </a:r>
                <a14:m>
                  <m:oMath xmlns:m="http://schemas.openxmlformats.org/officeDocument/2006/math">
                    <m:f>
                      <m:fPr>
                        <m:ctrlPr>
                          <a:rPr lang="en-US" sz="4000" b="1" i="1" smtClean="0">
                            <a:latin typeface="Cambria Math" panose="02040503050406030204" pitchFamily="18" charset="0"/>
                          </a:rPr>
                        </m:ctrlPr>
                      </m:fPr>
                      <m:num>
                        <m:r>
                          <m:rPr>
                            <m:nor/>
                          </m:rPr>
                          <a:rPr lang="en-US" sz="4000" b="1" i="1" dirty="0" smtClean="0"/>
                          <m:t>p</m:t>
                        </m:r>
                        <m:r>
                          <m:rPr>
                            <m:nor/>
                          </m:rPr>
                          <a:rPr lang="en-US" sz="4000" b="1" dirty="0" smtClean="0"/>
                          <m:t>(</m:t>
                        </m:r>
                        <m:r>
                          <m:rPr>
                            <m:nor/>
                          </m:rPr>
                          <a:rPr lang="en-US" sz="4000" b="1" i="0" dirty="0" smtClean="0"/>
                          <m:t>data</m:t>
                        </m:r>
                        <m:r>
                          <m:rPr>
                            <m:nor/>
                          </m:rPr>
                          <a:rPr lang="en-US" sz="4000" b="1" dirty="0" smtClean="0"/>
                          <m:t> | </m:t>
                        </m:r>
                        <m:r>
                          <m:rPr>
                            <m:nor/>
                          </m:rPr>
                          <a:rPr lang="en-US" sz="4000" b="1" i="0" dirty="0" smtClean="0"/>
                          <m:t>prior</m:t>
                        </m:r>
                        <m:r>
                          <m:rPr>
                            <m:nor/>
                          </m:rPr>
                          <a:rPr lang="en-US" sz="4000" b="1" dirty="0" smtClean="0"/>
                          <m:t>) </m:t>
                        </m:r>
                        <m:r>
                          <m:rPr>
                            <m:nor/>
                          </m:rPr>
                          <a:rPr lang="en-US" sz="4000" b="1" dirty="0" smtClean="0"/>
                          <m:t>x</m:t>
                        </m:r>
                        <m:r>
                          <m:rPr>
                            <m:nor/>
                          </m:rPr>
                          <a:rPr lang="en-US" sz="4000" b="1" dirty="0" smtClean="0"/>
                          <m:t> </m:t>
                        </m:r>
                        <m:r>
                          <m:rPr>
                            <m:nor/>
                          </m:rPr>
                          <a:rPr lang="en-US" sz="4000" b="1" i="1" dirty="0" smtClean="0"/>
                          <m:t>p</m:t>
                        </m:r>
                        <m:r>
                          <m:rPr>
                            <m:nor/>
                          </m:rPr>
                          <a:rPr lang="en-US" sz="4000" b="1" dirty="0" smtClean="0"/>
                          <m:t>(</m:t>
                        </m:r>
                        <m:r>
                          <m:rPr>
                            <m:nor/>
                          </m:rPr>
                          <a:rPr lang="en-US" sz="4000" b="1" i="0" dirty="0" smtClean="0"/>
                          <m:t>prior</m:t>
                        </m:r>
                        <m:r>
                          <m:rPr>
                            <m:nor/>
                          </m:rPr>
                          <a:rPr lang="en-US" sz="4000" b="1" dirty="0" smtClean="0"/>
                          <m:t>)</m:t>
                        </m:r>
                      </m:num>
                      <m:den>
                        <m:r>
                          <m:rPr>
                            <m:nor/>
                          </m:rPr>
                          <a:rPr lang="en-US" sz="4000" b="1" i="1" dirty="0" smtClean="0"/>
                          <m:t>p</m:t>
                        </m:r>
                        <m:r>
                          <m:rPr>
                            <m:nor/>
                          </m:rPr>
                          <a:rPr lang="en-US" sz="4000" b="1" dirty="0" smtClean="0"/>
                          <m:t>(</m:t>
                        </m:r>
                        <m:r>
                          <m:rPr>
                            <m:nor/>
                          </m:rPr>
                          <a:rPr lang="en-US" sz="4000" b="1" i="0" dirty="0" smtClean="0"/>
                          <m:t>data</m:t>
                        </m:r>
                        <m:r>
                          <m:rPr>
                            <m:nor/>
                          </m:rPr>
                          <a:rPr lang="en-US" sz="4000" b="1" dirty="0" smtClean="0"/>
                          <m:t>) </m:t>
                        </m:r>
                      </m:den>
                    </m:f>
                  </m:oMath>
                </a14:m>
                <a:r>
                  <a:rPr lang="en-US" sz="4000" b="1" dirty="0"/>
                  <a:t> </a:t>
                </a:r>
              </a:p>
            </p:txBody>
          </p:sp>
        </mc:Choice>
        <mc:Fallback xmlns="">
          <p:sp>
            <p:nvSpPr>
              <p:cNvPr id="8" name="TextBox 7">
                <a:extLst>
                  <a:ext uri="{FF2B5EF4-FFF2-40B4-BE49-F238E27FC236}">
                    <a16:creationId xmlns:a16="http://schemas.microsoft.com/office/drawing/2014/main" id="{51E071D3-4FA3-934F-A888-B3106E94E2B3}"/>
                  </a:ext>
                </a:extLst>
              </p:cNvPr>
              <p:cNvSpPr txBox="1">
                <a:spLocks noRot="1" noChangeAspect="1" noMove="1" noResize="1" noEditPoints="1" noAdjustHandles="1" noChangeArrowheads="1" noChangeShapeType="1" noTextEdit="1"/>
              </p:cNvSpPr>
              <p:nvPr/>
            </p:nvSpPr>
            <p:spPr>
              <a:xfrm>
                <a:off x="0" y="4802380"/>
                <a:ext cx="12192000" cy="1294457"/>
              </a:xfrm>
              <a:prstGeom prst="rect">
                <a:avLst/>
              </a:prstGeom>
              <a:blipFill>
                <a:blip r:embed="rId4"/>
                <a:stretch>
                  <a:fillRect t="-9709" b="-14563"/>
                </a:stretch>
              </a:blipFill>
            </p:spPr>
            <p:txBody>
              <a:bodyPr/>
              <a:lstStyle/>
              <a:p>
                <a:r>
                  <a:rPr lang="en-US">
                    <a:noFill/>
                  </a:rPr>
                  <a:t> </a:t>
                </a:r>
              </a:p>
            </p:txBody>
          </p:sp>
        </mc:Fallback>
      </mc:AlternateContent>
    </p:spTree>
    <p:extLst>
      <p:ext uri="{BB962C8B-B14F-4D97-AF65-F5344CB8AC3E}">
        <p14:creationId xmlns:p14="http://schemas.microsoft.com/office/powerpoint/2010/main" val="3119189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862014" y="1044575"/>
                <a:ext cx="11329986" cy="3669787"/>
              </a:xfrm>
              <a:prstGeom prst="rect">
                <a:avLst/>
              </a:prstGeom>
              <a:noFill/>
            </p:spPr>
            <p:txBody>
              <a:bodyPr wrap="square" rtlCol="0">
                <a:spAutoFit/>
              </a:bodyPr>
              <a:lstStyle/>
              <a:p>
                <a:endParaRPr lang="en-US" sz="3200" dirty="0"/>
              </a:p>
              <a:p>
                <a:r>
                  <a:rPr lang="en-US" sz="2800" i="1" dirty="0"/>
                  <a:t>p</a:t>
                </a:r>
                <a:r>
                  <a:rPr lang="en-US" sz="2800" dirty="0"/>
                  <a:t>(prior | data) =</a:t>
                </a:r>
                <a:r>
                  <a:rPr lang="en-US" sz="2800" i="1" dirty="0"/>
                  <a:t> </a:t>
                </a:r>
                <a14:m>
                  <m:oMath xmlns:m="http://schemas.openxmlformats.org/officeDocument/2006/math">
                    <m:f>
                      <m:fPr>
                        <m:ctrlPr>
                          <a:rPr lang="en-US" sz="2800" i="1" smtClean="0">
                            <a:latin typeface="Cambria Math" panose="02040503050406030204" pitchFamily="18" charset="0"/>
                          </a:rPr>
                        </m:ctrlPr>
                      </m:fPr>
                      <m:num>
                        <m:r>
                          <m:rPr>
                            <m:nor/>
                          </m:rPr>
                          <a:rPr lang="en-US" sz="2800" i="1" dirty="0" smtClean="0"/>
                          <m:t>p</m:t>
                        </m:r>
                        <m:r>
                          <m:rPr>
                            <m:nor/>
                          </m:rPr>
                          <a:rPr lang="en-US" sz="2800" dirty="0" smtClean="0"/>
                          <m:t>(</m:t>
                        </m:r>
                        <m:r>
                          <m:rPr>
                            <m:nor/>
                          </m:rPr>
                          <a:rPr lang="en-US" sz="2800" i="0" dirty="0" smtClean="0"/>
                          <m:t>data</m:t>
                        </m:r>
                        <m:r>
                          <m:rPr>
                            <m:nor/>
                          </m:rPr>
                          <a:rPr lang="en-US" sz="2800" dirty="0" smtClean="0"/>
                          <m:t> | </m:t>
                        </m:r>
                        <m:r>
                          <m:rPr>
                            <m:nor/>
                          </m:rPr>
                          <a:rPr lang="en-US" sz="2800" i="0" dirty="0" smtClean="0"/>
                          <m:t>prior</m:t>
                        </m:r>
                        <m:r>
                          <m:rPr>
                            <m:nor/>
                          </m:rPr>
                          <a:rPr lang="en-US" sz="2800" dirty="0" smtClean="0"/>
                          <m:t>) </m:t>
                        </m:r>
                        <m:r>
                          <m:rPr>
                            <m:nor/>
                          </m:rPr>
                          <a:rPr lang="en-US" sz="2800" dirty="0" smtClean="0"/>
                          <m:t>x</m:t>
                        </m:r>
                        <m:r>
                          <m:rPr>
                            <m:nor/>
                          </m:rPr>
                          <a:rPr lang="en-US" sz="2800" dirty="0" smtClean="0"/>
                          <m:t> </m:t>
                        </m:r>
                        <m:r>
                          <m:rPr>
                            <m:nor/>
                          </m:rPr>
                          <a:rPr lang="en-US" sz="2800" i="1" dirty="0" smtClean="0"/>
                          <m:t>p</m:t>
                        </m:r>
                        <m:r>
                          <m:rPr>
                            <m:nor/>
                          </m:rPr>
                          <a:rPr lang="en-US" sz="2800" dirty="0" smtClean="0"/>
                          <m:t>(</m:t>
                        </m:r>
                        <m:r>
                          <m:rPr>
                            <m:nor/>
                          </m:rPr>
                          <a:rPr lang="en-US" sz="2800" i="0" dirty="0" smtClean="0"/>
                          <m:t>prior</m:t>
                        </m:r>
                        <m:r>
                          <m:rPr>
                            <m:nor/>
                          </m:rPr>
                          <a:rPr lang="en-US" sz="2800" dirty="0" smtClean="0"/>
                          <m:t>)</m:t>
                        </m:r>
                      </m:num>
                      <m:den>
                        <m:r>
                          <m:rPr>
                            <m:nor/>
                          </m:rPr>
                          <a:rPr lang="en-US" sz="2800" i="1" dirty="0" smtClean="0"/>
                          <m:t>p</m:t>
                        </m:r>
                        <m:r>
                          <m:rPr>
                            <m:nor/>
                          </m:rPr>
                          <a:rPr lang="en-US" sz="2800" dirty="0" smtClean="0"/>
                          <m:t>(</m:t>
                        </m:r>
                        <m:r>
                          <m:rPr>
                            <m:nor/>
                          </m:rPr>
                          <a:rPr lang="en-US" sz="2800" i="0" dirty="0" smtClean="0"/>
                          <m:t>data</m:t>
                        </m:r>
                        <m:r>
                          <m:rPr>
                            <m:nor/>
                          </m:rPr>
                          <a:rPr lang="en-US" sz="2800" dirty="0" smtClean="0"/>
                          <m:t>) </m:t>
                        </m:r>
                      </m:den>
                    </m:f>
                  </m:oMath>
                </a14:m>
                <a:r>
                  <a:rPr lang="en-US" sz="2800" dirty="0"/>
                  <a:t> </a:t>
                </a:r>
              </a:p>
              <a:p>
                <a:endParaRPr lang="en-US" sz="2800" dirty="0"/>
              </a:p>
              <a:p>
                <a:r>
                  <a:rPr lang="en-US" sz="4000" b="1" i="1" dirty="0"/>
                  <a:t>p</a:t>
                </a:r>
                <a:r>
                  <a:rPr lang="en-US" sz="4000" b="1" dirty="0"/>
                  <a:t>(prior | evidence) =</a:t>
                </a:r>
                <a:r>
                  <a:rPr lang="en-US" sz="4000" b="1" i="1" dirty="0"/>
                  <a:t> </a:t>
                </a:r>
                <a14:m>
                  <m:oMath xmlns:m="http://schemas.openxmlformats.org/officeDocument/2006/math">
                    <m:f>
                      <m:fPr>
                        <m:ctrlPr>
                          <a:rPr lang="en-US" sz="4000" b="1" i="1" smtClean="0">
                            <a:latin typeface="Cambria Math" panose="02040503050406030204" pitchFamily="18" charset="0"/>
                          </a:rPr>
                        </m:ctrlPr>
                      </m:fPr>
                      <m:num>
                        <m:r>
                          <m:rPr>
                            <m:nor/>
                          </m:rPr>
                          <a:rPr lang="en-US" sz="4000" b="1" dirty="0" smtClean="0"/>
                          <m:t>likelihood</m:t>
                        </m:r>
                        <m:r>
                          <m:rPr>
                            <m:nor/>
                          </m:rPr>
                          <a:rPr lang="en-US" sz="4000" b="1" dirty="0" smtClean="0"/>
                          <m:t> </m:t>
                        </m:r>
                        <m:r>
                          <m:rPr>
                            <m:nor/>
                          </m:rPr>
                          <a:rPr lang="en-US" sz="4000" b="1" dirty="0" smtClean="0"/>
                          <m:t>x</m:t>
                        </m:r>
                        <m:r>
                          <m:rPr>
                            <m:nor/>
                          </m:rPr>
                          <a:rPr lang="en-US" sz="4000" b="1" dirty="0" smtClean="0"/>
                          <m:t> </m:t>
                        </m:r>
                        <m:r>
                          <m:rPr>
                            <m:nor/>
                          </m:rPr>
                          <a:rPr lang="en-US" sz="4000" b="1" i="1" dirty="0" smtClean="0"/>
                          <m:t>p</m:t>
                        </m:r>
                        <m:r>
                          <m:rPr>
                            <m:nor/>
                          </m:rPr>
                          <a:rPr lang="en-US" sz="4000" b="1" dirty="0" smtClean="0"/>
                          <m:t>(</m:t>
                        </m:r>
                        <m:r>
                          <m:rPr>
                            <m:nor/>
                          </m:rPr>
                          <a:rPr lang="en-US" sz="4000" b="1" i="0" dirty="0" smtClean="0"/>
                          <m:t>prior</m:t>
                        </m:r>
                        <m:r>
                          <m:rPr>
                            <m:nor/>
                          </m:rPr>
                          <a:rPr lang="en-US" sz="4000" b="1" dirty="0" smtClean="0"/>
                          <m:t>)</m:t>
                        </m:r>
                      </m:num>
                      <m:den>
                        <m:r>
                          <m:rPr>
                            <m:nor/>
                          </m:rPr>
                          <a:rPr lang="en-US" sz="4000" b="1" i="1" dirty="0" smtClean="0"/>
                          <m:t>p</m:t>
                        </m:r>
                        <m:r>
                          <m:rPr>
                            <m:nor/>
                          </m:rPr>
                          <a:rPr lang="en-US" sz="4000" b="1" dirty="0" smtClean="0"/>
                          <m:t>(</m:t>
                        </m:r>
                        <m:r>
                          <m:rPr>
                            <m:nor/>
                          </m:rPr>
                          <a:rPr lang="en-US" sz="4000" b="1" i="0" dirty="0" smtClean="0"/>
                          <m:t>evidence</m:t>
                        </m:r>
                        <m:r>
                          <m:rPr>
                            <m:nor/>
                          </m:rPr>
                          <a:rPr lang="en-US" sz="4000" b="1" dirty="0" smtClean="0"/>
                          <m:t>) </m:t>
                        </m:r>
                      </m:den>
                    </m:f>
                  </m:oMath>
                </a14:m>
                <a:r>
                  <a:rPr lang="en-US" sz="4000" b="1" dirty="0"/>
                  <a:t> </a:t>
                </a:r>
                <a:endParaRPr lang="en-US" sz="4000" b="1" i="1" dirty="0"/>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862014" y="1044575"/>
                <a:ext cx="11329986" cy="3669787"/>
              </a:xfrm>
              <a:prstGeom prst="rect">
                <a:avLst/>
              </a:prstGeom>
              <a:blipFill>
                <a:blip r:embed="rId3"/>
                <a:stretch>
                  <a:fillRect l="-190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2" name="TextBox 1">
            <a:extLst>
              <a:ext uri="{FF2B5EF4-FFF2-40B4-BE49-F238E27FC236}">
                <a16:creationId xmlns:a16="http://schemas.microsoft.com/office/drawing/2014/main" id="{4D9D0950-64E1-C04F-B242-89861C538953}"/>
              </a:ext>
            </a:extLst>
          </p:cNvPr>
          <p:cNvSpPr txBox="1"/>
          <p:nvPr/>
        </p:nvSpPr>
        <p:spPr>
          <a:xfrm>
            <a:off x="7201330" y="437071"/>
            <a:ext cx="3346750" cy="584775"/>
          </a:xfrm>
          <a:prstGeom prst="rect">
            <a:avLst/>
          </a:prstGeom>
          <a:noFill/>
        </p:spPr>
        <p:txBody>
          <a:bodyPr wrap="none" rtlCol="0">
            <a:spAutoFit/>
          </a:bodyPr>
          <a:lstStyle/>
          <a:p>
            <a:r>
              <a:rPr lang="en-US" sz="3200" b="1" dirty="0"/>
              <a:t>Bayes’ Theorem</a:t>
            </a:r>
          </a:p>
        </p:txBody>
      </p:sp>
    </p:spTree>
    <p:extLst>
      <p:ext uri="{BB962C8B-B14F-4D97-AF65-F5344CB8AC3E}">
        <p14:creationId xmlns:p14="http://schemas.microsoft.com/office/powerpoint/2010/main" val="807547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1CB3-2C24-5548-A571-642BE9AEF847}"/>
              </a:ext>
            </a:extLst>
          </p:cNvPr>
          <p:cNvSpPr txBox="1">
            <a:spLocks/>
          </p:cNvSpPr>
          <p:nvPr/>
        </p:nvSpPr>
        <p:spPr>
          <a:xfrm>
            <a:off x="989400" y="395289"/>
            <a:ext cx="10213200" cy="64928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Principles of Probability</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744AC4-EB33-484A-ADC7-BF58B5C06BE9}"/>
                  </a:ext>
                </a:extLst>
              </p:cNvPr>
              <p:cNvSpPr txBox="1"/>
              <p:nvPr/>
            </p:nvSpPr>
            <p:spPr>
              <a:xfrm>
                <a:off x="862014" y="1044575"/>
                <a:ext cx="11329986" cy="3669787"/>
              </a:xfrm>
              <a:prstGeom prst="rect">
                <a:avLst/>
              </a:prstGeom>
              <a:noFill/>
            </p:spPr>
            <p:txBody>
              <a:bodyPr wrap="square" rtlCol="0">
                <a:spAutoFit/>
              </a:bodyPr>
              <a:lstStyle/>
              <a:p>
                <a:endParaRPr lang="en-US" sz="3200" dirty="0"/>
              </a:p>
              <a:p>
                <a:r>
                  <a:rPr lang="en-US" sz="2800" i="1" dirty="0"/>
                  <a:t>p</a:t>
                </a:r>
                <a:r>
                  <a:rPr lang="en-US" sz="2800" dirty="0"/>
                  <a:t>(prior | data) =</a:t>
                </a:r>
                <a:r>
                  <a:rPr lang="en-US" sz="2800" i="1" dirty="0"/>
                  <a:t> </a:t>
                </a:r>
                <a14:m>
                  <m:oMath xmlns:m="http://schemas.openxmlformats.org/officeDocument/2006/math">
                    <m:f>
                      <m:fPr>
                        <m:ctrlPr>
                          <a:rPr lang="en-US" sz="2800" i="1" smtClean="0">
                            <a:latin typeface="Cambria Math" panose="02040503050406030204" pitchFamily="18" charset="0"/>
                          </a:rPr>
                        </m:ctrlPr>
                      </m:fPr>
                      <m:num>
                        <m:r>
                          <m:rPr>
                            <m:nor/>
                          </m:rPr>
                          <a:rPr lang="en-US" sz="2800" i="1" dirty="0" smtClean="0"/>
                          <m:t>p</m:t>
                        </m:r>
                        <m:r>
                          <m:rPr>
                            <m:nor/>
                          </m:rPr>
                          <a:rPr lang="en-US" sz="2800" dirty="0" smtClean="0"/>
                          <m:t>(</m:t>
                        </m:r>
                        <m:r>
                          <m:rPr>
                            <m:nor/>
                          </m:rPr>
                          <a:rPr lang="en-US" sz="2800" i="0" dirty="0" smtClean="0"/>
                          <m:t>data</m:t>
                        </m:r>
                        <m:r>
                          <m:rPr>
                            <m:nor/>
                          </m:rPr>
                          <a:rPr lang="en-US" sz="2800" dirty="0" smtClean="0"/>
                          <m:t> | </m:t>
                        </m:r>
                        <m:r>
                          <m:rPr>
                            <m:nor/>
                          </m:rPr>
                          <a:rPr lang="en-US" sz="2800" i="0" dirty="0" smtClean="0"/>
                          <m:t>prior</m:t>
                        </m:r>
                        <m:r>
                          <m:rPr>
                            <m:nor/>
                          </m:rPr>
                          <a:rPr lang="en-US" sz="2800" dirty="0" smtClean="0"/>
                          <m:t>) </m:t>
                        </m:r>
                        <m:r>
                          <m:rPr>
                            <m:nor/>
                          </m:rPr>
                          <a:rPr lang="en-US" sz="2800" dirty="0" smtClean="0"/>
                          <m:t>x</m:t>
                        </m:r>
                        <m:r>
                          <m:rPr>
                            <m:nor/>
                          </m:rPr>
                          <a:rPr lang="en-US" sz="2800" dirty="0" smtClean="0"/>
                          <m:t> </m:t>
                        </m:r>
                        <m:r>
                          <m:rPr>
                            <m:nor/>
                          </m:rPr>
                          <a:rPr lang="en-US" sz="2800" i="1" dirty="0" smtClean="0"/>
                          <m:t>p</m:t>
                        </m:r>
                        <m:r>
                          <m:rPr>
                            <m:nor/>
                          </m:rPr>
                          <a:rPr lang="en-US" sz="2800" dirty="0" smtClean="0"/>
                          <m:t>(</m:t>
                        </m:r>
                        <m:r>
                          <m:rPr>
                            <m:nor/>
                          </m:rPr>
                          <a:rPr lang="en-US" sz="2800" i="0" dirty="0" smtClean="0"/>
                          <m:t>prior</m:t>
                        </m:r>
                        <m:r>
                          <m:rPr>
                            <m:nor/>
                          </m:rPr>
                          <a:rPr lang="en-US" sz="2800" dirty="0" smtClean="0"/>
                          <m:t>)</m:t>
                        </m:r>
                      </m:num>
                      <m:den>
                        <m:r>
                          <m:rPr>
                            <m:nor/>
                          </m:rPr>
                          <a:rPr lang="en-US" sz="2800" i="1" dirty="0" smtClean="0"/>
                          <m:t>p</m:t>
                        </m:r>
                        <m:r>
                          <m:rPr>
                            <m:nor/>
                          </m:rPr>
                          <a:rPr lang="en-US" sz="2800" dirty="0" smtClean="0"/>
                          <m:t>(</m:t>
                        </m:r>
                        <m:r>
                          <m:rPr>
                            <m:nor/>
                          </m:rPr>
                          <a:rPr lang="en-US" sz="2800" i="0" dirty="0" smtClean="0"/>
                          <m:t>data</m:t>
                        </m:r>
                        <m:r>
                          <m:rPr>
                            <m:nor/>
                          </m:rPr>
                          <a:rPr lang="en-US" sz="2800" dirty="0" smtClean="0"/>
                          <m:t>) </m:t>
                        </m:r>
                      </m:den>
                    </m:f>
                  </m:oMath>
                </a14:m>
                <a:r>
                  <a:rPr lang="en-US" sz="2800" dirty="0"/>
                  <a:t> </a:t>
                </a:r>
              </a:p>
              <a:p>
                <a:endParaRPr lang="en-US" sz="2800" dirty="0"/>
              </a:p>
              <a:p>
                <a:r>
                  <a:rPr lang="en-US" sz="4000" b="1" i="1" dirty="0"/>
                  <a:t>p</a:t>
                </a:r>
                <a:r>
                  <a:rPr lang="en-US" sz="4000" b="1" dirty="0"/>
                  <a:t>(prior | evidence) =</a:t>
                </a:r>
                <a:r>
                  <a:rPr lang="en-US" sz="4000" b="1" i="1" dirty="0"/>
                  <a:t> </a:t>
                </a:r>
                <a14:m>
                  <m:oMath xmlns:m="http://schemas.openxmlformats.org/officeDocument/2006/math">
                    <m:f>
                      <m:fPr>
                        <m:ctrlPr>
                          <a:rPr lang="en-US" sz="4000" b="1" i="1" smtClean="0">
                            <a:latin typeface="Cambria Math" panose="02040503050406030204" pitchFamily="18" charset="0"/>
                          </a:rPr>
                        </m:ctrlPr>
                      </m:fPr>
                      <m:num>
                        <m:r>
                          <m:rPr>
                            <m:nor/>
                          </m:rPr>
                          <a:rPr lang="en-US" sz="4000" b="1" dirty="0" smtClean="0"/>
                          <m:t>likelihood</m:t>
                        </m:r>
                        <m:r>
                          <m:rPr>
                            <m:nor/>
                          </m:rPr>
                          <a:rPr lang="en-US" sz="4000" b="1" dirty="0" smtClean="0"/>
                          <m:t> </m:t>
                        </m:r>
                        <m:r>
                          <m:rPr>
                            <m:nor/>
                          </m:rPr>
                          <a:rPr lang="en-US" sz="4000" b="1" dirty="0" smtClean="0"/>
                          <m:t>x</m:t>
                        </m:r>
                        <m:r>
                          <m:rPr>
                            <m:nor/>
                          </m:rPr>
                          <a:rPr lang="en-US" sz="4000" b="1" dirty="0" smtClean="0"/>
                          <m:t> </m:t>
                        </m:r>
                        <m:r>
                          <m:rPr>
                            <m:nor/>
                          </m:rPr>
                          <a:rPr lang="en-US" sz="4000" b="1" i="1" dirty="0" smtClean="0"/>
                          <m:t>p</m:t>
                        </m:r>
                        <m:r>
                          <m:rPr>
                            <m:nor/>
                          </m:rPr>
                          <a:rPr lang="en-US" sz="4000" b="1" dirty="0" smtClean="0"/>
                          <m:t>(</m:t>
                        </m:r>
                        <m:r>
                          <m:rPr>
                            <m:nor/>
                          </m:rPr>
                          <a:rPr lang="en-US" sz="4000" b="1" i="0" dirty="0" smtClean="0"/>
                          <m:t>prior</m:t>
                        </m:r>
                        <m:r>
                          <m:rPr>
                            <m:nor/>
                          </m:rPr>
                          <a:rPr lang="en-US" sz="4000" b="1" dirty="0" smtClean="0"/>
                          <m:t>)</m:t>
                        </m:r>
                      </m:num>
                      <m:den>
                        <m:r>
                          <m:rPr>
                            <m:nor/>
                          </m:rPr>
                          <a:rPr lang="en-US" sz="4000" b="1" i="1" dirty="0" smtClean="0"/>
                          <m:t>p</m:t>
                        </m:r>
                        <m:r>
                          <m:rPr>
                            <m:nor/>
                          </m:rPr>
                          <a:rPr lang="en-US" sz="4000" b="1" dirty="0" smtClean="0"/>
                          <m:t>(</m:t>
                        </m:r>
                        <m:r>
                          <m:rPr>
                            <m:nor/>
                          </m:rPr>
                          <a:rPr lang="en-US" sz="4000" b="1" i="0" dirty="0" smtClean="0"/>
                          <m:t>evidence</m:t>
                        </m:r>
                        <m:r>
                          <m:rPr>
                            <m:nor/>
                          </m:rPr>
                          <a:rPr lang="en-US" sz="4000" b="1" dirty="0" smtClean="0"/>
                          <m:t>) </m:t>
                        </m:r>
                      </m:den>
                    </m:f>
                  </m:oMath>
                </a14:m>
                <a:r>
                  <a:rPr lang="en-US" sz="4000" b="1" dirty="0"/>
                  <a:t> </a:t>
                </a:r>
                <a:endParaRPr lang="en-US" sz="4000" b="1" i="1" dirty="0"/>
              </a:p>
              <a:p>
                <a:endParaRPr lang="en-US" sz="4000" b="0" dirty="0"/>
              </a:p>
            </p:txBody>
          </p:sp>
        </mc:Choice>
        <mc:Fallback xmlns="">
          <p:sp>
            <p:nvSpPr>
              <p:cNvPr id="5" name="TextBox 4">
                <a:extLst>
                  <a:ext uri="{FF2B5EF4-FFF2-40B4-BE49-F238E27FC236}">
                    <a16:creationId xmlns:a16="http://schemas.microsoft.com/office/drawing/2014/main" id="{AD744AC4-EB33-484A-ADC7-BF58B5C06BE9}"/>
                  </a:ext>
                </a:extLst>
              </p:cNvPr>
              <p:cNvSpPr txBox="1">
                <a:spLocks noRot="1" noChangeAspect="1" noMove="1" noResize="1" noEditPoints="1" noAdjustHandles="1" noChangeArrowheads="1" noChangeShapeType="1" noTextEdit="1"/>
              </p:cNvSpPr>
              <p:nvPr/>
            </p:nvSpPr>
            <p:spPr>
              <a:xfrm>
                <a:off x="862014" y="1044575"/>
                <a:ext cx="11329986" cy="3669787"/>
              </a:xfrm>
              <a:prstGeom prst="rect">
                <a:avLst/>
              </a:prstGeom>
              <a:blipFill>
                <a:blip r:embed="rId3"/>
                <a:stretch>
                  <a:fillRect l="-190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494550-46D7-124B-B410-BE61EE12A4A4}"/>
              </a:ext>
            </a:extLst>
          </p:cNvPr>
          <p:cNvSpPr txBox="1"/>
          <p:nvPr/>
        </p:nvSpPr>
        <p:spPr>
          <a:xfrm>
            <a:off x="2728913" y="654367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70205FC-A5A0-0F42-8BE9-DA2FA70D69F1}"/>
              </a:ext>
            </a:extLst>
          </p:cNvPr>
          <p:cNvSpPr txBox="1"/>
          <p:nvPr/>
        </p:nvSpPr>
        <p:spPr>
          <a:xfrm>
            <a:off x="0" y="6488668"/>
            <a:ext cx="7201330" cy="369332"/>
          </a:xfrm>
          <a:prstGeom prst="rect">
            <a:avLst/>
          </a:prstGeom>
          <a:noFill/>
        </p:spPr>
        <p:txBody>
          <a:bodyPr wrap="none" rtlCol="0">
            <a:spAutoFit/>
          </a:bodyPr>
          <a:lstStyle/>
          <a:p>
            <a:r>
              <a:rPr lang="en-US" dirty="0"/>
              <a:t>Credit Joseph </a:t>
            </a:r>
            <a:r>
              <a:rPr lang="en-US" dirty="0" err="1"/>
              <a:t>Yurko</a:t>
            </a:r>
            <a:r>
              <a:rPr lang="en-US" dirty="0"/>
              <a:t>, Machine Learning, Information Sciences 2595</a:t>
            </a:r>
          </a:p>
        </p:txBody>
      </p:sp>
      <p:sp>
        <p:nvSpPr>
          <p:cNvPr id="2" name="TextBox 1">
            <a:extLst>
              <a:ext uri="{FF2B5EF4-FFF2-40B4-BE49-F238E27FC236}">
                <a16:creationId xmlns:a16="http://schemas.microsoft.com/office/drawing/2014/main" id="{4D9D0950-64E1-C04F-B242-89861C538953}"/>
              </a:ext>
            </a:extLst>
          </p:cNvPr>
          <p:cNvSpPr txBox="1"/>
          <p:nvPr/>
        </p:nvSpPr>
        <p:spPr>
          <a:xfrm>
            <a:off x="7201330" y="437071"/>
            <a:ext cx="3346750" cy="584775"/>
          </a:xfrm>
          <a:prstGeom prst="rect">
            <a:avLst/>
          </a:prstGeom>
          <a:noFill/>
        </p:spPr>
        <p:txBody>
          <a:bodyPr wrap="none" rtlCol="0">
            <a:spAutoFit/>
          </a:bodyPr>
          <a:lstStyle/>
          <a:p>
            <a:r>
              <a:rPr lang="en-US" sz="3200" b="1" dirty="0"/>
              <a:t>Bayes’ Theorem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A4E948-37F9-074B-A9E7-857B72C9181D}"/>
                  </a:ext>
                </a:extLst>
              </p:cNvPr>
              <p:cNvSpPr txBox="1"/>
              <p:nvPr/>
            </p:nvSpPr>
            <p:spPr>
              <a:xfrm>
                <a:off x="2119314" y="4893629"/>
                <a:ext cx="8295593" cy="707886"/>
              </a:xfrm>
              <a:prstGeom prst="rect">
                <a:avLst/>
              </a:prstGeom>
              <a:noFill/>
            </p:spPr>
            <p:txBody>
              <a:bodyPr wrap="square">
                <a:spAutoFit/>
              </a:bodyPr>
              <a:lstStyle/>
              <a:p>
                <a:pPr algn="ctr"/>
                <a:r>
                  <a:rPr lang="en-US" sz="4000" b="1" i="1" dirty="0"/>
                  <a:t>Posterior </a:t>
                </a:r>
                <a:r>
                  <a:rPr lang="en-US" sz="4000" b="1" dirty="0"/>
                  <a:t>∝ </a:t>
                </a:r>
                <a14:m>
                  <m:oMath xmlns:m="http://schemas.openxmlformats.org/officeDocument/2006/math">
                    <m:r>
                      <m:rPr>
                        <m:nor/>
                      </m:rPr>
                      <a:rPr lang="en-US" sz="4000" b="1" dirty="0" smtClean="0"/>
                      <m:t>likelihood</m:t>
                    </m:r>
                    <m:r>
                      <m:rPr>
                        <m:nor/>
                      </m:rPr>
                      <a:rPr lang="en-US" sz="4000" b="1" i="0" dirty="0" smtClean="0"/>
                      <m:t> </m:t>
                    </m:r>
                    <m:r>
                      <m:rPr>
                        <m:nor/>
                      </m:rPr>
                      <a:rPr lang="en-US" sz="4000" b="1" dirty="0" smtClean="0"/>
                      <m:t>x</m:t>
                    </m:r>
                    <m:r>
                      <m:rPr>
                        <m:nor/>
                      </m:rPr>
                      <a:rPr lang="en-US" sz="4000" b="1" dirty="0" smtClean="0"/>
                      <m:t> </m:t>
                    </m:r>
                    <m:r>
                      <m:rPr>
                        <m:nor/>
                      </m:rPr>
                      <a:rPr lang="en-US" sz="4000" b="1" i="1" dirty="0" smtClean="0"/>
                      <m:t>p</m:t>
                    </m:r>
                    <m:r>
                      <m:rPr>
                        <m:nor/>
                      </m:rPr>
                      <a:rPr lang="en-US" sz="4000" b="1" dirty="0" smtClean="0"/>
                      <m:t>(</m:t>
                    </m:r>
                    <m:r>
                      <m:rPr>
                        <m:nor/>
                      </m:rPr>
                      <a:rPr lang="en-US" sz="4000" b="1" dirty="0" smtClean="0"/>
                      <m:t>prior</m:t>
                    </m:r>
                    <m:r>
                      <m:rPr>
                        <m:nor/>
                      </m:rPr>
                      <a:rPr lang="en-US" sz="4000" b="1" i="0" dirty="0" smtClean="0"/>
                      <m:t>)</m:t>
                    </m:r>
                  </m:oMath>
                </a14:m>
                <a:endParaRPr lang="en-US" sz="4000" b="1" dirty="0"/>
              </a:p>
            </p:txBody>
          </p:sp>
        </mc:Choice>
        <mc:Fallback xmlns="">
          <p:sp>
            <p:nvSpPr>
              <p:cNvPr id="8" name="TextBox 7">
                <a:extLst>
                  <a:ext uri="{FF2B5EF4-FFF2-40B4-BE49-F238E27FC236}">
                    <a16:creationId xmlns:a16="http://schemas.microsoft.com/office/drawing/2014/main" id="{E5A4E948-37F9-074B-A9E7-857B72C9181D}"/>
                  </a:ext>
                </a:extLst>
              </p:cNvPr>
              <p:cNvSpPr txBox="1">
                <a:spLocks noRot="1" noChangeAspect="1" noMove="1" noResize="1" noEditPoints="1" noAdjustHandles="1" noChangeArrowheads="1" noChangeShapeType="1" noTextEdit="1"/>
              </p:cNvSpPr>
              <p:nvPr/>
            </p:nvSpPr>
            <p:spPr>
              <a:xfrm>
                <a:off x="2119314" y="4893629"/>
                <a:ext cx="8295593" cy="707886"/>
              </a:xfrm>
              <a:prstGeom prst="rect">
                <a:avLst/>
              </a:prstGeom>
              <a:blipFill>
                <a:blip r:embed="rId4"/>
                <a:stretch>
                  <a:fillRect l="-306" t="-15789" b="-36842"/>
                </a:stretch>
              </a:blipFill>
            </p:spPr>
            <p:txBody>
              <a:bodyPr/>
              <a:lstStyle/>
              <a:p>
                <a:r>
                  <a:rPr lang="en-US">
                    <a:noFill/>
                  </a:rPr>
                  <a:t> </a:t>
                </a:r>
              </a:p>
            </p:txBody>
          </p:sp>
        </mc:Fallback>
      </mc:AlternateContent>
    </p:spTree>
    <p:extLst>
      <p:ext uri="{BB962C8B-B14F-4D97-AF65-F5344CB8AC3E}">
        <p14:creationId xmlns:p14="http://schemas.microsoft.com/office/powerpoint/2010/main" val="4041821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extLst>
              <p:ext uri="{D42A27DB-BD31-4B8C-83A1-F6EECF244321}">
                <p14:modId xmlns:p14="http://schemas.microsoft.com/office/powerpoint/2010/main" val="3572432515"/>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6BC90-1A8B-7944-9FC5-1F5DC55F7526}"/>
              </a:ext>
            </a:extLst>
          </p:cNvPr>
          <p:cNvCxnSpPr>
            <a:cxnSpLocks/>
          </p:cNvCxnSpPr>
          <p:nvPr/>
        </p:nvCxnSpPr>
        <p:spPr>
          <a:xfrm>
            <a:off x="6329363" y="21526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950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FF88-D3CF-9443-87A9-8770662ED9FB}"/>
              </a:ext>
            </a:extLst>
          </p:cNvPr>
          <p:cNvSpPr>
            <a:spLocks noGrp="1"/>
          </p:cNvSpPr>
          <p:nvPr>
            <p:ph type="title"/>
          </p:nvPr>
        </p:nvSpPr>
        <p:spPr>
          <a:xfrm>
            <a:off x="989400" y="395289"/>
            <a:ext cx="10213200" cy="736595"/>
          </a:xfrm>
        </p:spPr>
        <p:txBody>
          <a:bodyPr/>
          <a:lstStyle/>
          <a:p>
            <a:r>
              <a:rPr lang="en-US" dirty="0"/>
              <a:t>Setting Appropriate Priors</a:t>
            </a:r>
          </a:p>
        </p:txBody>
      </p:sp>
      <p:sp>
        <p:nvSpPr>
          <p:cNvPr id="3" name="Content Placeholder 2">
            <a:extLst>
              <a:ext uri="{FF2B5EF4-FFF2-40B4-BE49-F238E27FC236}">
                <a16:creationId xmlns:a16="http://schemas.microsoft.com/office/drawing/2014/main" id="{E4A6B2FD-A935-114A-9450-0B72B8DADBFD}"/>
              </a:ext>
            </a:extLst>
          </p:cNvPr>
          <p:cNvSpPr>
            <a:spLocks noGrp="1"/>
          </p:cNvSpPr>
          <p:nvPr>
            <p:ph idx="1"/>
          </p:nvPr>
        </p:nvSpPr>
        <p:spPr/>
        <p:txBody>
          <a:bodyPr/>
          <a:lstStyle/>
          <a:p>
            <a:r>
              <a:rPr lang="en-US" dirty="0">
                <a:solidFill>
                  <a:srgbClr val="000000"/>
                </a:solidFill>
              </a:rPr>
              <a:t>Hyper informative: Certainty</a:t>
            </a:r>
          </a:p>
          <a:p>
            <a:r>
              <a:rPr lang="en-US" dirty="0">
                <a:solidFill>
                  <a:srgbClr val="000000"/>
                </a:solidFill>
              </a:rPr>
              <a:t>Informative: Strong Beliefs</a:t>
            </a:r>
          </a:p>
          <a:p>
            <a:r>
              <a:rPr lang="en-US" dirty="0">
                <a:solidFill>
                  <a:srgbClr val="000000"/>
                </a:solidFill>
              </a:rPr>
              <a:t>Weakly informative: Weak Beliefs</a:t>
            </a:r>
          </a:p>
          <a:p>
            <a:r>
              <a:rPr lang="en-US" dirty="0">
                <a:solidFill>
                  <a:srgbClr val="000000"/>
                </a:solidFill>
              </a:rPr>
              <a:t>Diffuse: Really weak beliefs</a:t>
            </a:r>
          </a:p>
          <a:p>
            <a:r>
              <a:rPr lang="en-US" dirty="0">
                <a:solidFill>
                  <a:srgbClr val="000000"/>
                </a:solidFill>
              </a:rPr>
              <a:t>Flat: No Beliefs (every possibility is equally probable)</a:t>
            </a:r>
          </a:p>
        </p:txBody>
      </p:sp>
    </p:spTree>
    <p:extLst>
      <p:ext uri="{BB962C8B-B14F-4D97-AF65-F5344CB8AC3E}">
        <p14:creationId xmlns:p14="http://schemas.microsoft.com/office/powerpoint/2010/main" val="3535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FF88-D3CF-9443-87A9-8770662ED9FB}"/>
              </a:ext>
            </a:extLst>
          </p:cNvPr>
          <p:cNvSpPr>
            <a:spLocks noGrp="1"/>
          </p:cNvSpPr>
          <p:nvPr>
            <p:ph type="title"/>
          </p:nvPr>
        </p:nvSpPr>
        <p:spPr>
          <a:xfrm>
            <a:off x="989400" y="395289"/>
            <a:ext cx="10213200" cy="736595"/>
          </a:xfrm>
        </p:spPr>
        <p:txBody>
          <a:bodyPr/>
          <a:lstStyle/>
          <a:p>
            <a:r>
              <a:rPr lang="en-US" dirty="0"/>
              <a:t>Setting Appropriate Priors</a:t>
            </a:r>
          </a:p>
        </p:txBody>
      </p:sp>
      <p:sp>
        <p:nvSpPr>
          <p:cNvPr id="3" name="Content Placeholder 2">
            <a:extLst>
              <a:ext uri="{FF2B5EF4-FFF2-40B4-BE49-F238E27FC236}">
                <a16:creationId xmlns:a16="http://schemas.microsoft.com/office/drawing/2014/main" id="{E4A6B2FD-A935-114A-9450-0B72B8DADBFD}"/>
              </a:ext>
            </a:extLst>
          </p:cNvPr>
          <p:cNvSpPr>
            <a:spLocks noGrp="1"/>
          </p:cNvSpPr>
          <p:nvPr>
            <p:ph idx="1"/>
          </p:nvPr>
        </p:nvSpPr>
        <p:spPr/>
        <p:txBody>
          <a:bodyPr>
            <a:normAutofit/>
          </a:bodyPr>
          <a:lstStyle/>
          <a:p>
            <a:r>
              <a:rPr lang="en-US" dirty="0">
                <a:solidFill>
                  <a:srgbClr val="000000"/>
                </a:solidFill>
              </a:rPr>
              <a:t>y = vocabulary knowledge (a summed total across a variety of measures)</a:t>
            </a:r>
          </a:p>
          <a:p>
            <a:r>
              <a:rPr lang="en-US" dirty="0">
                <a:solidFill>
                  <a:srgbClr val="000000"/>
                </a:solidFill>
              </a:rPr>
              <a:t>x = age</a:t>
            </a:r>
          </a:p>
          <a:p>
            <a:r>
              <a:rPr lang="en-US" dirty="0">
                <a:solidFill>
                  <a:srgbClr val="000000"/>
                </a:solidFill>
              </a:rPr>
              <a:t>H</a:t>
            </a:r>
            <a:r>
              <a:rPr lang="en-US" baseline="-25000" dirty="0">
                <a:solidFill>
                  <a:srgbClr val="000000"/>
                </a:solidFill>
              </a:rPr>
              <a:t>1 </a:t>
            </a:r>
            <a:r>
              <a:rPr lang="en-US" dirty="0">
                <a:solidFill>
                  <a:srgbClr val="000000"/>
                </a:solidFill>
              </a:rPr>
              <a:t>= Vocabulary knowledge goes up as age goes up</a:t>
            </a:r>
          </a:p>
          <a:p>
            <a:r>
              <a:rPr lang="en-US" dirty="0">
                <a:solidFill>
                  <a:srgbClr val="000000"/>
                </a:solidFill>
              </a:rPr>
              <a:t>H</a:t>
            </a:r>
            <a:r>
              <a:rPr lang="en-US" baseline="-25000" dirty="0">
                <a:solidFill>
                  <a:srgbClr val="000000"/>
                </a:solidFill>
              </a:rPr>
              <a:t>0 </a:t>
            </a:r>
            <a:r>
              <a:rPr lang="en-US" dirty="0">
                <a:solidFill>
                  <a:srgbClr val="000000"/>
                </a:solidFill>
              </a:rPr>
              <a:t>= Vocabulary knowledge remains the same over the lifespan (unlikely)</a:t>
            </a:r>
          </a:p>
          <a:p>
            <a:pPr marL="0" indent="0">
              <a:buNone/>
            </a:pPr>
            <a:endParaRPr lang="en-US" baseline="-25000"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427138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7DDB9E-B502-1E4C-8286-AA92855F346D}"/>
              </a:ext>
            </a:extLst>
          </p:cNvPr>
          <p:cNvSpPr txBox="1"/>
          <p:nvPr/>
        </p:nvSpPr>
        <p:spPr>
          <a:xfrm>
            <a:off x="543005" y="3273414"/>
            <a:ext cx="11105989" cy="2308324"/>
          </a:xfrm>
          <a:prstGeom prst="rect">
            <a:avLst/>
          </a:prstGeom>
          <a:noFill/>
        </p:spPr>
        <p:txBody>
          <a:bodyPr wrap="none" rtlCol="0">
            <a:spAutoFit/>
          </a:bodyPr>
          <a:lstStyle/>
          <a:p>
            <a:r>
              <a:rPr lang="en-US" sz="3600" dirty="0"/>
              <a:t>Real Slate Headline:</a:t>
            </a:r>
          </a:p>
          <a:p>
            <a:r>
              <a:rPr lang="en-US" sz="6000" b="1" dirty="0"/>
              <a:t>Daryl </a:t>
            </a:r>
            <a:r>
              <a:rPr lang="en-US" sz="6000" b="1" dirty="0" err="1"/>
              <a:t>Bem</a:t>
            </a:r>
            <a:r>
              <a:rPr lang="en-US" sz="6000" b="1" dirty="0"/>
              <a:t> Proved ESP Is Real</a:t>
            </a:r>
          </a:p>
          <a:p>
            <a:endParaRPr lang="en-US" sz="4800" dirty="0"/>
          </a:p>
        </p:txBody>
      </p:sp>
      <p:sp>
        <p:nvSpPr>
          <p:cNvPr id="4" name="TextBox 3">
            <a:extLst>
              <a:ext uri="{FF2B5EF4-FFF2-40B4-BE49-F238E27FC236}">
                <a16:creationId xmlns:a16="http://schemas.microsoft.com/office/drawing/2014/main" id="{C3033C2E-97F4-FF48-9BB5-3BC2C129E3C8}"/>
              </a:ext>
            </a:extLst>
          </p:cNvPr>
          <p:cNvSpPr txBox="1"/>
          <p:nvPr/>
        </p:nvSpPr>
        <p:spPr>
          <a:xfrm>
            <a:off x="2611876" y="5603247"/>
            <a:ext cx="7263399" cy="646331"/>
          </a:xfrm>
          <a:prstGeom prst="rect">
            <a:avLst/>
          </a:prstGeom>
          <a:noFill/>
        </p:spPr>
        <p:txBody>
          <a:bodyPr wrap="none" rtlCol="0">
            <a:spAutoFit/>
          </a:bodyPr>
          <a:lstStyle/>
          <a:p>
            <a:r>
              <a:rPr lang="en-US" sz="3600" b="1" dirty="0"/>
              <a:t>Which means science is broken.</a:t>
            </a:r>
          </a:p>
        </p:txBody>
      </p:sp>
      <p:sp>
        <p:nvSpPr>
          <p:cNvPr id="18" name="Title 1">
            <a:extLst>
              <a:ext uri="{FF2B5EF4-FFF2-40B4-BE49-F238E27FC236}">
                <a16:creationId xmlns:a16="http://schemas.microsoft.com/office/drawing/2014/main" id="{A190CB02-B9E0-985A-30DB-7BA07A31A959}"/>
              </a:ext>
            </a:extLst>
          </p:cNvPr>
          <p:cNvSpPr txBox="1">
            <a:spLocks/>
          </p:cNvSpPr>
          <p:nvPr/>
        </p:nvSpPr>
        <p:spPr>
          <a:xfrm>
            <a:off x="990000" y="540000"/>
            <a:ext cx="3528000" cy="2303213"/>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b="1"/>
              <a:t>Why Bother?</a:t>
            </a:r>
            <a:endParaRPr lang="en-US" b="1" dirty="0"/>
          </a:p>
        </p:txBody>
      </p:sp>
      <p:sp>
        <p:nvSpPr>
          <p:cNvPr id="19" name="TextBox 18">
            <a:extLst>
              <a:ext uri="{FF2B5EF4-FFF2-40B4-BE49-F238E27FC236}">
                <a16:creationId xmlns:a16="http://schemas.microsoft.com/office/drawing/2014/main" id="{38F06225-A29C-6B01-5193-1F00BB3087D5}"/>
              </a:ext>
            </a:extLst>
          </p:cNvPr>
          <p:cNvSpPr txBox="1"/>
          <p:nvPr/>
        </p:nvSpPr>
        <p:spPr>
          <a:xfrm>
            <a:off x="5543552" y="450000"/>
            <a:ext cx="6107460" cy="2484000"/>
          </a:xfrm>
          <a:prstGeom prst="rect">
            <a:avLst/>
          </a:prstGeom>
        </p:spPr>
        <p:txBody>
          <a:bodyPr vert="horz" lIns="91440" tIns="45720" rIns="91440" bIns="45720" rtlCol="0" anchor="ctr">
            <a:normAutofit/>
          </a:bodyPr>
          <a:lstStyle/>
          <a:p>
            <a:pPr>
              <a:lnSpc>
                <a:spcPct val="150000"/>
              </a:lnSpc>
              <a:spcAft>
                <a:spcPts val="600"/>
              </a:spcAft>
            </a:pPr>
            <a:r>
              <a:rPr lang="en-US" sz="3200" b="1" spc="50" dirty="0">
                <a:solidFill>
                  <a:schemeClr val="tx1">
                    <a:lumMod val="95000"/>
                    <a:lumOff val="5000"/>
                    <a:alpha val="60000"/>
                  </a:schemeClr>
                </a:solidFill>
              </a:rPr>
              <a:t>The classic example:</a:t>
            </a:r>
          </a:p>
          <a:p>
            <a:pPr>
              <a:lnSpc>
                <a:spcPct val="150000"/>
              </a:lnSpc>
              <a:spcAft>
                <a:spcPts val="600"/>
              </a:spcAft>
            </a:pPr>
            <a:r>
              <a:rPr lang="en-US" sz="3200" b="1" spc="50" dirty="0">
                <a:solidFill>
                  <a:schemeClr val="tx1">
                    <a:lumMod val="95000"/>
                    <a:lumOff val="5000"/>
                    <a:alpha val="60000"/>
                  </a:schemeClr>
                </a:solidFill>
              </a:rPr>
              <a:t>Do you believe in ESP?</a:t>
            </a:r>
          </a:p>
        </p:txBody>
      </p:sp>
    </p:spTree>
    <p:extLst>
      <p:ext uri="{BB962C8B-B14F-4D97-AF65-F5344CB8AC3E}">
        <p14:creationId xmlns:p14="http://schemas.microsoft.com/office/powerpoint/2010/main" val="4173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8" name="TextBox 7">
            <a:extLst>
              <a:ext uri="{FF2B5EF4-FFF2-40B4-BE49-F238E27FC236}">
                <a16:creationId xmlns:a16="http://schemas.microsoft.com/office/drawing/2014/main" id="{3F98C76B-6AF8-9E4C-A4D6-DF67BED54C4A}"/>
              </a:ext>
            </a:extLst>
          </p:cNvPr>
          <p:cNvSpPr txBox="1"/>
          <p:nvPr/>
        </p:nvSpPr>
        <p:spPr>
          <a:xfrm>
            <a:off x="875100" y="1207509"/>
            <a:ext cx="2249334" cy="584775"/>
          </a:xfrm>
          <a:prstGeom prst="rect">
            <a:avLst/>
          </a:prstGeom>
          <a:noFill/>
        </p:spPr>
        <p:txBody>
          <a:bodyPr wrap="none" rtlCol="0">
            <a:spAutoFit/>
          </a:bodyPr>
          <a:lstStyle/>
          <a:p>
            <a:r>
              <a:rPr lang="en-US" sz="3200" dirty="0" err="1"/>
              <a:t>lm</a:t>
            </a:r>
            <a:r>
              <a:rPr lang="en-US" sz="3200" dirty="0"/>
              <a:t>() output</a:t>
            </a:r>
          </a:p>
        </p:txBody>
      </p:sp>
      <p:sp>
        <p:nvSpPr>
          <p:cNvPr id="9" name="TextBox 8">
            <a:extLst>
              <a:ext uri="{FF2B5EF4-FFF2-40B4-BE49-F238E27FC236}">
                <a16:creationId xmlns:a16="http://schemas.microsoft.com/office/drawing/2014/main" id="{02680403-9494-EC4C-904C-3DE185E77D05}"/>
              </a:ext>
            </a:extLst>
          </p:cNvPr>
          <p:cNvSpPr txBox="1"/>
          <p:nvPr/>
        </p:nvSpPr>
        <p:spPr>
          <a:xfrm>
            <a:off x="6698547" y="4540252"/>
            <a:ext cx="5484963" cy="584775"/>
          </a:xfrm>
          <a:prstGeom prst="rect">
            <a:avLst/>
          </a:prstGeom>
          <a:noFill/>
        </p:spPr>
        <p:txBody>
          <a:bodyPr wrap="none" rtlCol="0">
            <a:spAutoFit/>
          </a:bodyPr>
          <a:lstStyle/>
          <a:p>
            <a:r>
              <a:rPr lang="en-US" sz="3200" dirty="0"/>
              <a:t>brms() output with flat priors</a:t>
            </a:r>
          </a:p>
        </p:txBody>
      </p:sp>
      <p:sp>
        <p:nvSpPr>
          <p:cNvPr id="10" name="TextBox 9">
            <a:extLst>
              <a:ext uri="{FF2B5EF4-FFF2-40B4-BE49-F238E27FC236}">
                <a16:creationId xmlns:a16="http://schemas.microsoft.com/office/drawing/2014/main" id="{9D703365-7D90-FB44-8DB0-C0EF5D1798C0}"/>
              </a:ext>
            </a:extLst>
          </p:cNvPr>
          <p:cNvSpPr txBox="1"/>
          <p:nvPr/>
        </p:nvSpPr>
        <p:spPr>
          <a:xfrm>
            <a:off x="371477" y="5208787"/>
            <a:ext cx="2957512" cy="1569660"/>
          </a:xfrm>
          <a:prstGeom prst="rect">
            <a:avLst/>
          </a:prstGeom>
          <a:noFill/>
        </p:spPr>
        <p:txBody>
          <a:bodyPr wrap="square" rtlCol="0">
            <a:spAutoFit/>
          </a:bodyPr>
          <a:lstStyle/>
          <a:p>
            <a:r>
              <a:rPr lang="en-US" sz="2400" dirty="0"/>
              <a:t>Bayesian Regression Models using Stan (brms)</a:t>
            </a:r>
          </a:p>
          <a:p>
            <a:endParaRPr lang="en-US" sz="2400" dirty="0"/>
          </a:p>
        </p:txBody>
      </p:sp>
      <p:pic>
        <p:nvPicPr>
          <p:cNvPr id="11" name="Picture 10">
            <a:extLst>
              <a:ext uri="{FF2B5EF4-FFF2-40B4-BE49-F238E27FC236}">
                <a16:creationId xmlns:a16="http://schemas.microsoft.com/office/drawing/2014/main" id="{016BC2BC-DDD8-5040-990F-0248C82D00D6}"/>
              </a:ext>
            </a:extLst>
          </p:cNvPr>
          <p:cNvPicPr>
            <a:picLocks noChangeAspect="1"/>
          </p:cNvPicPr>
          <p:nvPr/>
        </p:nvPicPr>
        <p:blipFill>
          <a:blip r:embed="rId3"/>
          <a:stretch>
            <a:fillRect/>
          </a:stretch>
        </p:blipFill>
        <p:spPr>
          <a:xfrm>
            <a:off x="989400" y="1697040"/>
            <a:ext cx="7299929" cy="2857500"/>
          </a:xfrm>
          <a:prstGeom prst="rect">
            <a:avLst/>
          </a:prstGeom>
        </p:spPr>
      </p:pic>
      <p:pic>
        <p:nvPicPr>
          <p:cNvPr id="13" name="Picture 12">
            <a:extLst>
              <a:ext uri="{FF2B5EF4-FFF2-40B4-BE49-F238E27FC236}">
                <a16:creationId xmlns:a16="http://schemas.microsoft.com/office/drawing/2014/main" id="{708549F5-011B-714D-A58C-F6088DEACA6C}"/>
              </a:ext>
            </a:extLst>
          </p:cNvPr>
          <p:cNvPicPr>
            <a:picLocks noChangeAspect="1"/>
          </p:cNvPicPr>
          <p:nvPr/>
        </p:nvPicPr>
        <p:blipFill>
          <a:blip r:embed="rId4"/>
          <a:stretch>
            <a:fillRect/>
          </a:stretch>
        </p:blipFill>
        <p:spPr>
          <a:xfrm>
            <a:off x="3328989" y="5160960"/>
            <a:ext cx="8750300" cy="1498600"/>
          </a:xfrm>
          <a:prstGeom prst="rect">
            <a:avLst/>
          </a:prstGeom>
        </p:spPr>
      </p:pic>
    </p:spTree>
    <p:extLst>
      <p:ext uri="{BB962C8B-B14F-4D97-AF65-F5344CB8AC3E}">
        <p14:creationId xmlns:p14="http://schemas.microsoft.com/office/powerpoint/2010/main" val="13933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3" name="Content Placeholder 2">
            <a:extLst>
              <a:ext uri="{FF2B5EF4-FFF2-40B4-BE49-F238E27FC236}">
                <a16:creationId xmlns:a16="http://schemas.microsoft.com/office/drawing/2014/main" id="{4D7B2A0B-34CF-B243-A679-CE9862ABE075}"/>
              </a:ext>
            </a:extLst>
          </p:cNvPr>
          <p:cNvSpPr>
            <a:spLocks noGrp="1"/>
          </p:cNvSpPr>
          <p:nvPr>
            <p:ph idx="1"/>
          </p:nvPr>
        </p:nvSpPr>
        <p:spPr>
          <a:xfrm>
            <a:off x="989400" y="1028700"/>
            <a:ext cx="10213200" cy="4040191"/>
          </a:xfrm>
        </p:spPr>
        <p:txBody>
          <a:bodyPr/>
          <a:lstStyle/>
          <a:p>
            <a:pPr marL="0" indent="0">
              <a:buNone/>
            </a:pPr>
            <a:endParaRPr lang="en-US" dirty="0"/>
          </a:p>
          <a:p>
            <a:pPr marL="0" indent="0">
              <a:buNone/>
            </a:pPr>
            <a:r>
              <a:rPr lang="en-US" b="1" dirty="0"/>
              <a:t>diffuse</a:t>
            </a:r>
            <a:r>
              <a:rPr lang="en-US" dirty="0"/>
              <a:t> &lt;- c(</a:t>
            </a:r>
            <a:r>
              <a:rPr lang="en-US" dirty="0" err="1"/>
              <a:t>set_prior</a:t>
            </a:r>
            <a:r>
              <a:rPr lang="en-US" dirty="0"/>
              <a:t>("</a:t>
            </a:r>
            <a:r>
              <a:rPr lang="en-US" b="1" dirty="0"/>
              <a:t>normal(5,100)</a:t>
            </a:r>
            <a:r>
              <a:rPr lang="en-US" dirty="0"/>
              <a:t>", class = "b", </a:t>
            </a:r>
            <a:r>
              <a:rPr lang="en-US" dirty="0" err="1"/>
              <a:t>coef</a:t>
            </a:r>
            <a:r>
              <a:rPr lang="en-US" dirty="0"/>
              <a:t> = "age"))</a:t>
            </a:r>
          </a:p>
          <a:p>
            <a:pPr marL="0" indent="0">
              <a:buNone/>
            </a:pPr>
            <a:r>
              <a:rPr lang="en-US" b="1" dirty="0"/>
              <a:t>weak</a:t>
            </a:r>
            <a:r>
              <a:rPr lang="en-US" dirty="0"/>
              <a:t> &lt;- </a:t>
            </a:r>
            <a:r>
              <a:rPr lang="en-US" dirty="0" err="1"/>
              <a:t>set_prior</a:t>
            </a:r>
            <a:r>
              <a:rPr lang="en-US" dirty="0"/>
              <a:t>("</a:t>
            </a:r>
            <a:r>
              <a:rPr lang="en-US" b="1" dirty="0"/>
              <a:t>normal(5,10)</a:t>
            </a:r>
            <a:r>
              <a:rPr lang="en-US" dirty="0"/>
              <a:t>", class = "b", </a:t>
            </a:r>
            <a:r>
              <a:rPr lang="en-US" dirty="0" err="1"/>
              <a:t>coef</a:t>
            </a:r>
            <a:r>
              <a:rPr lang="en-US" dirty="0"/>
              <a:t> = "age")</a:t>
            </a:r>
          </a:p>
          <a:p>
            <a:pPr marL="0" indent="0">
              <a:buNone/>
            </a:pPr>
            <a:r>
              <a:rPr lang="en-US" b="1" dirty="0"/>
              <a:t>informative</a:t>
            </a:r>
            <a:r>
              <a:rPr lang="en-US" dirty="0"/>
              <a:t> &lt;- </a:t>
            </a:r>
            <a:r>
              <a:rPr lang="en-US" dirty="0" err="1"/>
              <a:t>set_prior</a:t>
            </a:r>
            <a:r>
              <a:rPr lang="en-US" dirty="0"/>
              <a:t>("</a:t>
            </a:r>
            <a:r>
              <a:rPr lang="en-US" b="1" dirty="0"/>
              <a:t>normal(5,1)</a:t>
            </a:r>
            <a:r>
              <a:rPr lang="en-US" dirty="0"/>
              <a:t>", class = "b", </a:t>
            </a:r>
            <a:r>
              <a:rPr lang="en-US" dirty="0" err="1"/>
              <a:t>coef</a:t>
            </a:r>
            <a:r>
              <a:rPr lang="en-US" dirty="0"/>
              <a:t> = "age")</a:t>
            </a:r>
          </a:p>
          <a:p>
            <a:pPr marL="0" indent="0">
              <a:buNone/>
            </a:pPr>
            <a:r>
              <a:rPr lang="en-US" b="1" dirty="0"/>
              <a:t>Hyper informative</a:t>
            </a:r>
            <a:r>
              <a:rPr lang="en-US" dirty="0"/>
              <a:t> &lt;- </a:t>
            </a:r>
            <a:r>
              <a:rPr lang="en-US" dirty="0" err="1"/>
              <a:t>set_prior</a:t>
            </a:r>
            <a:r>
              <a:rPr lang="en-US" dirty="0"/>
              <a:t>("</a:t>
            </a:r>
            <a:r>
              <a:rPr lang="en-US" b="1" dirty="0"/>
              <a:t>normal(5,0.1)</a:t>
            </a:r>
            <a:r>
              <a:rPr lang="en-US" dirty="0"/>
              <a:t>", class = "b", </a:t>
            </a:r>
            <a:r>
              <a:rPr lang="en-US" dirty="0" err="1"/>
              <a:t>coef</a:t>
            </a:r>
            <a:r>
              <a:rPr lang="en-US" dirty="0"/>
              <a:t> = "age")</a:t>
            </a:r>
          </a:p>
          <a:p>
            <a:pPr marL="0" indent="0">
              <a:buNone/>
            </a:pPr>
            <a:endParaRPr lang="en-US" dirty="0"/>
          </a:p>
        </p:txBody>
      </p:sp>
    </p:spTree>
    <p:extLst>
      <p:ext uri="{BB962C8B-B14F-4D97-AF65-F5344CB8AC3E}">
        <p14:creationId xmlns:p14="http://schemas.microsoft.com/office/powerpoint/2010/main" val="2341162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9" name="TextBox 8">
            <a:extLst>
              <a:ext uri="{FF2B5EF4-FFF2-40B4-BE49-F238E27FC236}">
                <a16:creationId xmlns:a16="http://schemas.microsoft.com/office/drawing/2014/main" id="{02680403-9494-EC4C-904C-3DE185E77D05}"/>
              </a:ext>
            </a:extLst>
          </p:cNvPr>
          <p:cNvSpPr txBox="1"/>
          <p:nvPr/>
        </p:nvSpPr>
        <p:spPr>
          <a:xfrm>
            <a:off x="101600" y="1242725"/>
            <a:ext cx="5484963" cy="584775"/>
          </a:xfrm>
          <a:prstGeom prst="rect">
            <a:avLst/>
          </a:prstGeom>
          <a:noFill/>
        </p:spPr>
        <p:txBody>
          <a:bodyPr wrap="none" rtlCol="0">
            <a:spAutoFit/>
          </a:bodyPr>
          <a:lstStyle/>
          <a:p>
            <a:r>
              <a:rPr lang="en-US" sz="3200" dirty="0"/>
              <a:t>brms() output with flat priors</a:t>
            </a:r>
          </a:p>
        </p:txBody>
      </p:sp>
      <p:sp>
        <p:nvSpPr>
          <p:cNvPr id="10" name="TextBox 9">
            <a:extLst>
              <a:ext uri="{FF2B5EF4-FFF2-40B4-BE49-F238E27FC236}">
                <a16:creationId xmlns:a16="http://schemas.microsoft.com/office/drawing/2014/main" id="{542AFEE3-CC2D-F74B-8F34-08E570C249A6}"/>
              </a:ext>
            </a:extLst>
          </p:cNvPr>
          <p:cNvSpPr txBox="1"/>
          <p:nvPr/>
        </p:nvSpPr>
        <p:spPr>
          <a:xfrm>
            <a:off x="101600" y="3544600"/>
            <a:ext cx="6169253" cy="584775"/>
          </a:xfrm>
          <a:prstGeom prst="rect">
            <a:avLst/>
          </a:prstGeom>
          <a:noFill/>
        </p:spPr>
        <p:txBody>
          <a:bodyPr wrap="none" rtlCol="0">
            <a:spAutoFit/>
          </a:bodyPr>
          <a:lstStyle/>
          <a:p>
            <a:r>
              <a:rPr lang="en-US" sz="3200" dirty="0"/>
              <a:t>brms() output with diffuse priors</a:t>
            </a:r>
          </a:p>
        </p:txBody>
      </p:sp>
      <p:pic>
        <p:nvPicPr>
          <p:cNvPr id="5" name="Picture 4">
            <a:extLst>
              <a:ext uri="{FF2B5EF4-FFF2-40B4-BE49-F238E27FC236}">
                <a16:creationId xmlns:a16="http://schemas.microsoft.com/office/drawing/2014/main" id="{4E9DD66D-D99E-134D-90AF-8C5826541D63}"/>
              </a:ext>
            </a:extLst>
          </p:cNvPr>
          <p:cNvPicPr>
            <a:picLocks noChangeAspect="1"/>
          </p:cNvPicPr>
          <p:nvPr/>
        </p:nvPicPr>
        <p:blipFill>
          <a:blip r:embed="rId3"/>
          <a:stretch>
            <a:fillRect/>
          </a:stretch>
        </p:blipFill>
        <p:spPr>
          <a:xfrm>
            <a:off x="101600" y="4129375"/>
            <a:ext cx="8763000" cy="1485900"/>
          </a:xfrm>
          <a:prstGeom prst="rect">
            <a:avLst/>
          </a:prstGeom>
        </p:spPr>
      </p:pic>
      <p:pic>
        <p:nvPicPr>
          <p:cNvPr id="12" name="Picture 11">
            <a:extLst>
              <a:ext uri="{FF2B5EF4-FFF2-40B4-BE49-F238E27FC236}">
                <a16:creationId xmlns:a16="http://schemas.microsoft.com/office/drawing/2014/main" id="{46327C18-335B-7F47-B200-8127B4E4C763}"/>
              </a:ext>
            </a:extLst>
          </p:cNvPr>
          <p:cNvPicPr>
            <a:picLocks noChangeAspect="1"/>
          </p:cNvPicPr>
          <p:nvPr/>
        </p:nvPicPr>
        <p:blipFill>
          <a:blip r:embed="rId4"/>
          <a:stretch>
            <a:fillRect/>
          </a:stretch>
        </p:blipFill>
        <p:spPr>
          <a:xfrm>
            <a:off x="114300" y="1827500"/>
            <a:ext cx="8750300" cy="1498600"/>
          </a:xfrm>
          <a:prstGeom prst="rect">
            <a:avLst/>
          </a:prstGeom>
        </p:spPr>
      </p:pic>
      <p:sp>
        <p:nvSpPr>
          <p:cNvPr id="3" name="TextBox 2">
            <a:extLst>
              <a:ext uri="{FF2B5EF4-FFF2-40B4-BE49-F238E27FC236}">
                <a16:creationId xmlns:a16="http://schemas.microsoft.com/office/drawing/2014/main" id="{0B837C3E-8F98-A7ED-6A14-AAB195A433FD}"/>
              </a:ext>
            </a:extLst>
          </p:cNvPr>
          <p:cNvSpPr txBox="1"/>
          <p:nvPr/>
        </p:nvSpPr>
        <p:spPr>
          <a:xfrm>
            <a:off x="6270853" y="3689308"/>
            <a:ext cx="1798890" cy="369332"/>
          </a:xfrm>
          <a:prstGeom prst="rect">
            <a:avLst/>
          </a:prstGeom>
          <a:noFill/>
        </p:spPr>
        <p:txBody>
          <a:bodyPr wrap="none" rtlCol="0">
            <a:spAutoFit/>
          </a:bodyPr>
          <a:lstStyle/>
          <a:p>
            <a:r>
              <a:rPr lang="en-US" b="1" dirty="0"/>
              <a:t>normal(5,100)</a:t>
            </a:r>
            <a:endParaRPr lang="en-US" dirty="0"/>
          </a:p>
        </p:txBody>
      </p:sp>
    </p:spTree>
    <p:extLst>
      <p:ext uri="{BB962C8B-B14F-4D97-AF65-F5344CB8AC3E}">
        <p14:creationId xmlns:p14="http://schemas.microsoft.com/office/powerpoint/2010/main" val="31588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10" name="TextBox 9">
            <a:extLst>
              <a:ext uri="{FF2B5EF4-FFF2-40B4-BE49-F238E27FC236}">
                <a16:creationId xmlns:a16="http://schemas.microsoft.com/office/drawing/2014/main" id="{542AFEE3-CC2D-F74B-8F34-08E570C249A6}"/>
              </a:ext>
            </a:extLst>
          </p:cNvPr>
          <p:cNvSpPr txBox="1"/>
          <p:nvPr/>
        </p:nvSpPr>
        <p:spPr>
          <a:xfrm>
            <a:off x="0" y="1353849"/>
            <a:ext cx="6169253" cy="584775"/>
          </a:xfrm>
          <a:prstGeom prst="rect">
            <a:avLst/>
          </a:prstGeom>
          <a:noFill/>
        </p:spPr>
        <p:txBody>
          <a:bodyPr wrap="none" rtlCol="0">
            <a:spAutoFit/>
          </a:bodyPr>
          <a:lstStyle/>
          <a:p>
            <a:r>
              <a:rPr lang="en-US" sz="3200" dirty="0"/>
              <a:t>brms() output with diffuse priors</a:t>
            </a:r>
          </a:p>
        </p:txBody>
      </p:sp>
      <p:sp>
        <p:nvSpPr>
          <p:cNvPr id="8" name="TextBox 7">
            <a:extLst>
              <a:ext uri="{FF2B5EF4-FFF2-40B4-BE49-F238E27FC236}">
                <a16:creationId xmlns:a16="http://schemas.microsoft.com/office/drawing/2014/main" id="{CB5F5CF1-FDDA-C547-B1E1-37B400C3EBA5}"/>
              </a:ext>
            </a:extLst>
          </p:cNvPr>
          <p:cNvSpPr txBox="1"/>
          <p:nvPr/>
        </p:nvSpPr>
        <p:spPr>
          <a:xfrm>
            <a:off x="0" y="3962114"/>
            <a:ext cx="5880905" cy="584775"/>
          </a:xfrm>
          <a:prstGeom prst="rect">
            <a:avLst/>
          </a:prstGeom>
          <a:noFill/>
        </p:spPr>
        <p:txBody>
          <a:bodyPr wrap="none" rtlCol="0">
            <a:spAutoFit/>
          </a:bodyPr>
          <a:lstStyle/>
          <a:p>
            <a:r>
              <a:rPr lang="en-US" sz="3200" dirty="0"/>
              <a:t>brms() output with weak priors</a:t>
            </a:r>
          </a:p>
        </p:txBody>
      </p:sp>
      <p:pic>
        <p:nvPicPr>
          <p:cNvPr id="11" name="Picture 10">
            <a:extLst>
              <a:ext uri="{FF2B5EF4-FFF2-40B4-BE49-F238E27FC236}">
                <a16:creationId xmlns:a16="http://schemas.microsoft.com/office/drawing/2014/main" id="{C8BF0FC4-ACE8-B741-82BE-DB3F02F3BC54}"/>
              </a:ext>
            </a:extLst>
          </p:cNvPr>
          <p:cNvPicPr>
            <a:picLocks noChangeAspect="1"/>
          </p:cNvPicPr>
          <p:nvPr/>
        </p:nvPicPr>
        <p:blipFill>
          <a:blip r:embed="rId3"/>
          <a:stretch>
            <a:fillRect/>
          </a:stretch>
        </p:blipFill>
        <p:spPr>
          <a:xfrm>
            <a:off x="95250" y="1943100"/>
            <a:ext cx="8763000" cy="1485900"/>
          </a:xfrm>
          <a:prstGeom prst="rect">
            <a:avLst/>
          </a:prstGeom>
        </p:spPr>
      </p:pic>
      <p:pic>
        <p:nvPicPr>
          <p:cNvPr id="6" name="Picture 5">
            <a:extLst>
              <a:ext uri="{FF2B5EF4-FFF2-40B4-BE49-F238E27FC236}">
                <a16:creationId xmlns:a16="http://schemas.microsoft.com/office/drawing/2014/main" id="{C4838E04-A829-5C43-A8DA-7A55B42B906B}"/>
              </a:ext>
            </a:extLst>
          </p:cNvPr>
          <p:cNvPicPr>
            <a:picLocks noChangeAspect="1"/>
          </p:cNvPicPr>
          <p:nvPr/>
        </p:nvPicPr>
        <p:blipFill>
          <a:blip r:embed="rId4"/>
          <a:stretch>
            <a:fillRect/>
          </a:stretch>
        </p:blipFill>
        <p:spPr>
          <a:xfrm>
            <a:off x="95250" y="4799301"/>
            <a:ext cx="8686800" cy="1409700"/>
          </a:xfrm>
          <a:prstGeom prst="rect">
            <a:avLst/>
          </a:prstGeom>
        </p:spPr>
      </p:pic>
      <p:sp>
        <p:nvSpPr>
          <p:cNvPr id="3" name="Rectangle 2">
            <a:extLst>
              <a:ext uri="{FF2B5EF4-FFF2-40B4-BE49-F238E27FC236}">
                <a16:creationId xmlns:a16="http://schemas.microsoft.com/office/drawing/2014/main" id="{940E8C84-F421-6E55-B9CF-36540DD69CBF}"/>
              </a:ext>
            </a:extLst>
          </p:cNvPr>
          <p:cNvSpPr/>
          <p:nvPr/>
        </p:nvSpPr>
        <p:spPr>
          <a:xfrm>
            <a:off x="5880905" y="4096339"/>
            <a:ext cx="1649811" cy="369332"/>
          </a:xfrm>
          <a:prstGeom prst="rect">
            <a:avLst/>
          </a:prstGeom>
        </p:spPr>
        <p:txBody>
          <a:bodyPr wrap="none">
            <a:spAutoFit/>
          </a:bodyPr>
          <a:lstStyle/>
          <a:p>
            <a:r>
              <a:rPr lang="en-US" b="1" dirty="0"/>
              <a:t>normal(5,10)</a:t>
            </a:r>
            <a:endParaRPr lang="en-US" dirty="0"/>
          </a:p>
        </p:txBody>
      </p:sp>
    </p:spTree>
    <p:extLst>
      <p:ext uri="{BB962C8B-B14F-4D97-AF65-F5344CB8AC3E}">
        <p14:creationId xmlns:p14="http://schemas.microsoft.com/office/powerpoint/2010/main" val="2007094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8" name="TextBox 7">
            <a:extLst>
              <a:ext uri="{FF2B5EF4-FFF2-40B4-BE49-F238E27FC236}">
                <a16:creationId xmlns:a16="http://schemas.microsoft.com/office/drawing/2014/main" id="{CB5F5CF1-FDDA-C547-B1E1-37B400C3EBA5}"/>
              </a:ext>
            </a:extLst>
          </p:cNvPr>
          <p:cNvSpPr txBox="1"/>
          <p:nvPr/>
        </p:nvSpPr>
        <p:spPr>
          <a:xfrm>
            <a:off x="95250" y="4147852"/>
            <a:ext cx="7019037" cy="584775"/>
          </a:xfrm>
          <a:prstGeom prst="rect">
            <a:avLst/>
          </a:prstGeom>
          <a:noFill/>
        </p:spPr>
        <p:txBody>
          <a:bodyPr wrap="none" rtlCol="0">
            <a:spAutoFit/>
          </a:bodyPr>
          <a:lstStyle/>
          <a:p>
            <a:r>
              <a:rPr lang="en-US" sz="3200" dirty="0"/>
              <a:t>brms() output with informative priors</a:t>
            </a:r>
          </a:p>
        </p:txBody>
      </p:sp>
      <p:sp>
        <p:nvSpPr>
          <p:cNvPr id="9" name="TextBox 8">
            <a:extLst>
              <a:ext uri="{FF2B5EF4-FFF2-40B4-BE49-F238E27FC236}">
                <a16:creationId xmlns:a16="http://schemas.microsoft.com/office/drawing/2014/main" id="{E9934888-A712-FB49-AD5F-7C903267DFE3}"/>
              </a:ext>
            </a:extLst>
          </p:cNvPr>
          <p:cNvSpPr txBox="1"/>
          <p:nvPr/>
        </p:nvSpPr>
        <p:spPr>
          <a:xfrm>
            <a:off x="95250" y="1330616"/>
            <a:ext cx="5880905" cy="584775"/>
          </a:xfrm>
          <a:prstGeom prst="rect">
            <a:avLst/>
          </a:prstGeom>
          <a:noFill/>
        </p:spPr>
        <p:txBody>
          <a:bodyPr wrap="none" rtlCol="0">
            <a:spAutoFit/>
          </a:bodyPr>
          <a:lstStyle/>
          <a:p>
            <a:r>
              <a:rPr lang="en-US" sz="3200" dirty="0"/>
              <a:t>brms() output with weak priors</a:t>
            </a:r>
          </a:p>
        </p:txBody>
      </p:sp>
      <p:pic>
        <p:nvPicPr>
          <p:cNvPr id="11" name="Picture 10">
            <a:extLst>
              <a:ext uri="{FF2B5EF4-FFF2-40B4-BE49-F238E27FC236}">
                <a16:creationId xmlns:a16="http://schemas.microsoft.com/office/drawing/2014/main" id="{01DDB565-5120-2F49-8433-DA4C9CB0B701}"/>
              </a:ext>
            </a:extLst>
          </p:cNvPr>
          <p:cNvPicPr>
            <a:picLocks noChangeAspect="1"/>
          </p:cNvPicPr>
          <p:nvPr/>
        </p:nvPicPr>
        <p:blipFill>
          <a:blip r:embed="rId3"/>
          <a:stretch>
            <a:fillRect/>
          </a:stretch>
        </p:blipFill>
        <p:spPr>
          <a:xfrm>
            <a:off x="95250" y="4896145"/>
            <a:ext cx="8763000" cy="1485900"/>
          </a:xfrm>
          <a:prstGeom prst="rect">
            <a:avLst/>
          </a:prstGeom>
        </p:spPr>
      </p:pic>
      <p:pic>
        <p:nvPicPr>
          <p:cNvPr id="12" name="Picture 11">
            <a:extLst>
              <a:ext uri="{FF2B5EF4-FFF2-40B4-BE49-F238E27FC236}">
                <a16:creationId xmlns:a16="http://schemas.microsoft.com/office/drawing/2014/main" id="{40CD1880-2153-D645-93B7-A70FDA1CFEFA}"/>
              </a:ext>
            </a:extLst>
          </p:cNvPr>
          <p:cNvPicPr>
            <a:picLocks noChangeAspect="1"/>
          </p:cNvPicPr>
          <p:nvPr/>
        </p:nvPicPr>
        <p:blipFill>
          <a:blip r:embed="rId4"/>
          <a:stretch>
            <a:fillRect/>
          </a:stretch>
        </p:blipFill>
        <p:spPr>
          <a:xfrm>
            <a:off x="171450" y="1996934"/>
            <a:ext cx="8686800" cy="1409700"/>
          </a:xfrm>
          <a:prstGeom prst="rect">
            <a:avLst/>
          </a:prstGeom>
        </p:spPr>
      </p:pic>
      <p:sp>
        <p:nvSpPr>
          <p:cNvPr id="3" name="Rectangle 2">
            <a:extLst>
              <a:ext uri="{FF2B5EF4-FFF2-40B4-BE49-F238E27FC236}">
                <a16:creationId xmlns:a16="http://schemas.microsoft.com/office/drawing/2014/main" id="{FC5A139D-AA16-FFA8-E3F1-14A762C660FF}"/>
              </a:ext>
            </a:extLst>
          </p:cNvPr>
          <p:cNvSpPr/>
          <p:nvPr/>
        </p:nvSpPr>
        <p:spPr>
          <a:xfrm>
            <a:off x="7087783" y="4260216"/>
            <a:ext cx="1500732" cy="369332"/>
          </a:xfrm>
          <a:prstGeom prst="rect">
            <a:avLst/>
          </a:prstGeom>
        </p:spPr>
        <p:txBody>
          <a:bodyPr wrap="none">
            <a:spAutoFit/>
          </a:bodyPr>
          <a:lstStyle/>
          <a:p>
            <a:r>
              <a:rPr lang="en-US" b="1" dirty="0"/>
              <a:t>normal(5,1)</a:t>
            </a:r>
            <a:endParaRPr lang="en-US" dirty="0"/>
          </a:p>
        </p:txBody>
      </p:sp>
    </p:spTree>
    <p:extLst>
      <p:ext uri="{BB962C8B-B14F-4D97-AF65-F5344CB8AC3E}">
        <p14:creationId xmlns:p14="http://schemas.microsoft.com/office/powerpoint/2010/main" val="4224522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8" name="TextBox 7">
            <a:extLst>
              <a:ext uri="{FF2B5EF4-FFF2-40B4-BE49-F238E27FC236}">
                <a16:creationId xmlns:a16="http://schemas.microsoft.com/office/drawing/2014/main" id="{CB5F5CF1-FDDA-C547-B1E1-37B400C3EBA5}"/>
              </a:ext>
            </a:extLst>
          </p:cNvPr>
          <p:cNvSpPr txBox="1"/>
          <p:nvPr/>
        </p:nvSpPr>
        <p:spPr>
          <a:xfrm>
            <a:off x="95250" y="4147852"/>
            <a:ext cx="8203656" cy="584775"/>
          </a:xfrm>
          <a:prstGeom prst="rect">
            <a:avLst/>
          </a:prstGeom>
          <a:noFill/>
        </p:spPr>
        <p:txBody>
          <a:bodyPr wrap="none" rtlCol="0">
            <a:spAutoFit/>
          </a:bodyPr>
          <a:lstStyle/>
          <a:p>
            <a:r>
              <a:rPr lang="en-US" sz="3200" dirty="0"/>
              <a:t>brms() output with hyper informative priors</a:t>
            </a:r>
          </a:p>
        </p:txBody>
      </p:sp>
      <p:sp>
        <p:nvSpPr>
          <p:cNvPr id="9" name="TextBox 8">
            <a:extLst>
              <a:ext uri="{FF2B5EF4-FFF2-40B4-BE49-F238E27FC236}">
                <a16:creationId xmlns:a16="http://schemas.microsoft.com/office/drawing/2014/main" id="{E9934888-A712-FB49-AD5F-7C903267DFE3}"/>
              </a:ext>
            </a:extLst>
          </p:cNvPr>
          <p:cNvSpPr txBox="1"/>
          <p:nvPr/>
        </p:nvSpPr>
        <p:spPr>
          <a:xfrm>
            <a:off x="95250" y="1330616"/>
            <a:ext cx="7019037" cy="584775"/>
          </a:xfrm>
          <a:prstGeom prst="rect">
            <a:avLst/>
          </a:prstGeom>
          <a:noFill/>
        </p:spPr>
        <p:txBody>
          <a:bodyPr wrap="none" rtlCol="0">
            <a:spAutoFit/>
          </a:bodyPr>
          <a:lstStyle/>
          <a:p>
            <a:r>
              <a:rPr lang="en-US" sz="3200" dirty="0"/>
              <a:t>brms() output with informative priors</a:t>
            </a:r>
          </a:p>
        </p:txBody>
      </p:sp>
      <p:pic>
        <p:nvPicPr>
          <p:cNvPr id="11" name="Picture 10">
            <a:extLst>
              <a:ext uri="{FF2B5EF4-FFF2-40B4-BE49-F238E27FC236}">
                <a16:creationId xmlns:a16="http://schemas.microsoft.com/office/drawing/2014/main" id="{01DDB565-5120-2F49-8433-DA4C9CB0B701}"/>
              </a:ext>
            </a:extLst>
          </p:cNvPr>
          <p:cNvPicPr>
            <a:picLocks noChangeAspect="1"/>
          </p:cNvPicPr>
          <p:nvPr/>
        </p:nvPicPr>
        <p:blipFill>
          <a:blip r:embed="rId3"/>
          <a:stretch>
            <a:fillRect/>
          </a:stretch>
        </p:blipFill>
        <p:spPr>
          <a:xfrm>
            <a:off x="95250" y="2105023"/>
            <a:ext cx="8763000" cy="1485900"/>
          </a:xfrm>
          <a:prstGeom prst="rect">
            <a:avLst/>
          </a:prstGeom>
        </p:spPr>
      </p:pic>
      <p:pic>
        <p:nvPicPr>
          <p:cNvPr id="4" name="Picture 3">
            <a:extLst>
              <a:ext uri="{FF2B5EF4-FFF2-40B4-BE49-F238E27FC236}">
                <a16:creationId xmlns:a16="http://schemas.microsoft.com/office/drawing/2014/main" id="{2E2EE986-E9CD-3C40-8B79-92F47671E149}"/>
              </a:ext>
            </a:extLst>
          </p:cNvPr>
          <p:cNvPicPr>
            <a:picLocks noChangeAspect="1"/>
          </p:cNvPicPr>
          <p:nvPr/>
        </p:nvPicPr>
        <p:blipFill>
          <a:blip r:embed="rId4"/>
          <a:stretch>
            <a:fillRect/>
          </a:stretch>
        </p:blipFill>
        <p:spPr>
          <a:xfrm>
            <a:off x="95250" y="4822829"/>
            <a:ext cx="8610600" cy="1473200"/>
          </a:xfrm>
          <a:prstGeom prst="rect">
            <a:avLst/>
          </a:prstGeom>
        </p:spPr>
      </p:pic>
      <p:sp>
        <p:nvSpPr>
          <p:cNvPr id="3" name="Rectangle 2">
            <a:extLst>
              <a:ext uri="{FF2B5EF4-FFF2-40B4-BE49-F238E27FC236}">
                <a16:creationId xmlns:a16="http://schemas.microsoft.com/office/drawing/2014/main" id="{8CA186F2-2FA0-6AFE-212C-5C281A0BEE04}"/>
              </a:ext>
            </a:extLst>
          </p:cNvPr>
          <p:cNvSpPr/>
          <p:nvPr/>
        </p:nvSpPr>
        <p:spPr>
          <a:xfrm>
            <a:off x="8298906" y="4255573"/>
            <a:ext cx="1620508" cy="369332"/>
          </a:xfrm>
          <a:prstGeom prst="rect">
            <a:avLst/>
          </a:prstGeom>
        </p:spPr>
        <p:txBody>
          <a:bodyPr wrap="none">
            <a:spAutoFit/>
          </a:bodyPr>
          <a:lstStyle/>
          <a:p>
            <a:r>
              <a:rPr lang="en-US" b="1" dirty="0"/>
              <a:t>normal(5, .1)</a:t>
            </a:r>
            <a:endParaRPr lang="en-US" dirty="0"/>
          </a:p>
        </p:txBody>
      </p:sp>
    </p:spTree>
    <p:extLst>
      <p:ext uri="{BB962C8B-B14F-4D97-AF65-F5344CB8AC3E}">
        <p14:creationId xmlns:p14="http://schemas.microsoft.com/office/powerpoint/2010/main" val="1006451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34" name="Group 3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9" name="Rectangle 3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r>
              <a:rPr lang="en-US" sz="4400"/>
              <a:t>Setting Appropriate Priors</a:t>
            </a:r>
          </a:p>
        </p:txBody>
      </p:sp>
      <p:cxnSp>
        <p:nvCxnSpPr>
          <p:cNvPr id="41" name="Straight Connector 4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2F55590-818C-804F-B6D5-3B35678BF977}"/>
              </a:ext>
            </a:extLst>
          </p:cNvPr>
          <p:cNvPicPr>
            <a:picLocks noChangeAspect="1"/>
          </p:cNvPicPr>
          <p:nvPr/>
        </p:nvPicPr>
        <p:blipFill>
          <a:blip r:embed="rId3"/>
          <a:stretch>
            <a:fillRect/>
          </a:stretch>
        </p:blipFill>
        <p:spPr>
          <a:xfrm>
            <a:off x="6251986" y="2660833"/>
            <a:ext cx="5803380" cy="3583587"/>
          </a:xfrm>
          <a:prstGeom prst="rect">
            <a:avLst/>
          </a:prstGeom>
        </p:spPr>
      </p:pic>
      <p:pic>
        <p:nvPicPr>
          <p:cNvPr id="13" name="Picture 12">
            <a:extLst>
              <a:ext uri="{FF2B5EF4-FFF2-40B4-BE49-F238E27FC236}">
                <a16:creationId xmlns:a16="http://schemas.microsoft.com/office/drawing/2014/main" id="{F624FCBA-AC44-3F42-8BEA-0887E43A10C3}"/>
              </a:ext>
            </a:extLst>
          </p:cNvPr>
          <p:cNvPicPr>
            <a:picLocks noChangeAspect="1"/>
          </p:cNvPicPr>
          <p:nvPr/>
        </p:nvPicPr>
        <p:blipFill>
          <a:blip r:embed="rId4"/>
          <a:stretch>
            <a:fillRect/>
          </a:stretch>
        </p:blipFill>
        <p:spPr>
          <a:xfrm>
            <a:off x="97931" y="2660833"/>
            <a:ext cx="5842084" cy="3607487"/>
          </a:xfrm>
          <a:prstGeom prst="rect">
            <a:avLst/>
          </a:prstGeom>
        </p:spPr>
      </p:pic>
    </p:spTree>
    <p:extLst>
      <p:ext uri="{BB962C8B-B14F-4D97-AF65-F5344CB8AC3E}">
        <p14:creationId xmlns:p14="http://schemas.microsoft.com/office/powerpoint/2010/main" val="2148295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8" name="TextBox 7">
            <a:extLst>
              <a:ext uri="{FF2B5EF4-FFF2-40B4-BE49-F238E27FC236}">
                <a16:creationId xmlns:a16="http://schemas.microsoft.com/office/drawing/2014/main" id="{CB5F5CF1-FDDA-C547-B1E1-37B400C3EBA5}"/>
              </a:ext>
            </a:extLst>
          </p:cNvPr>
          <p:cNvSpPr txBox="1"/>
          <p:nvPr/>
        </p:nvSpPr>
        <p:spPr>
          <a:xfrm>
            <a:off x="95250" y="1490369"/>
            <a:ext cx="10363671" cy="584775"/>
          </a:xfrm>
          <a:prstGeom prst="rect">
            <a:avLst/>
          </a:prstGeom>
          <a:noFill/>
        </p:spPr>
        <p:txBody>
          <a:bodyPr wrap="none" rtlCol="0">
            <a:spAutoFit/>
          </a:bodyPr>
          <a:lstStyle/>
          <a:p>
            <a:r>
              <a:rPr lang="en-US" sz="3200" dirty="0"/>
              <a:t>brms() output with informative priors – 40 observations</a:t>
            </a:r>
          </a:p>
        </p:txBody>
      </p:sp>
      <p:sp>
        <p:nvSpPr>
          <p:cNvPr id="10" name="TextBox 9">
            <a:extLst>
              <a:ext uri="{FF2B5EF4-FFF2-40B4-BE49-F238E27FC236}">
                <a16:creationId xmlns:a16="http://schemas.microsoft.com/office/drawing/2014/main" id="{61EEB715-CAE2-624F-B1AB-AF3A48FBEE14}"/>
              </a:ext>
            </a:extLst>
          </p:cNvPr>
          <p:cNvSpPr txBox="1"/>
          <p:nvPr/>
        </p:nvSpPr>
        <p:spPr>
          <a:xfrm>
            <a:off x="95249" y="4198082"/>
            <a:ext cx="10602518" cy="584775"/>
          </a:xfrm>
          <a:prstGeom prst="rect">
            <a:avLst/>
          </a:prstGeom>
          <a:noFill/>
        </p:spPr>
        <p:txBody>
          <a:bodyPr wrap="none" rtlCol="0">
            <a:spAutoFit/>
          </a:bodyPr>
          <a:lstStyle/>
          <a:p>
            <a:r>
              <a:rPr lang="en-US" sz="3200" dirty="0"/>
              <a:t>brms() output with informative priors – 400 observations</a:t>
            </a:r>
          </a:p>
        </p:txBody>
      </p:sp>
      <p:pic>
        <p:nvPicPr>
          <p:cNvPr id="12" name="Picture 11">
            <a:extLst>
              <a:ext uri="{FF2B5EF4-FFF2-40B4-BE49-F238E27FC236}">
                <a16:creationId xmlns:a16="http://schemas.microsoft.com/office/drawing/2014/main" id="{FB2D57FC-9363-2C4B-9A50-C05D266D810E}"/>
              </a:ext>
            </a:extLst>
          </p:cNvPr>
          <p:cNvPicPr>
            <a:picLocks noChangeAspect="1"/>
          </p:cNvPicPr>
          <p:nvPr/>
        </p:nvPicPr>
        <p:blipFill>
          <a:blip r:embed="rId3"/>
          <a:stretch>
            <a:fillRect/>
          </a:stretch>
        </p:blipFill>
        <p:spPr>
          <a:xfrm>
            <a:off x="165100" y="2113244"/>
            <a:ext cx="8763000" cy="1485900"/>
          </a:xfrm>
          <a:prstGeom prst="rect">
            <a:avLst/>
          </a:prstGeom>
        </p:spPr>
      </p:pic>
      <p:pic>
        <p:nvPicPr>
          <p:cNvPr id="13" name="Picture 12">
            <a:extLst>
              <a:ext uri="{FF2B5EF4-FFF2-40B4-BE49-F238E27FC236}">
                <a16:creationId xmlns:a16="http://schemas.microsoft.com/office/drawing/2014/main" id="{F52098D3-CFAE-984F-92D6-0E3189876DF5}"/>
              </a:ext>
            </a:extLst>
          </p:cNvPr>
          <p:cNvPicPr>
            <a:picLocks noChangeAspect="1"/>
          </p:cNvPicPr>
          <p:nvPr/>
        </p:nvPicPr>
        <p:blipFill>
          <a:blip r:embed="rId4"/>
          <a:stretch>
            <a:fillRect/>
          </a:stretch>
        </p:blipFill>
        <p:spPr>
          <a:xfrm>
            <a:off x="165100" y="4782857"/>
            <a:ext cx="8674100" cy="1485900"/>
          </a:xfrm>
          <a:prstGeom prst="rect">
            <a:avLst/>
          </a:prstGeom>
        </p:spPr>
      </p:pic>
    </p:spTree>
    <p:extLst>
      <p:ext uri="{BB962C8B-B14F-4D97-AF65-F5344CB8AC3E}">
        <p14:creationId xmlns:p14="http://schemas.microsoft.com/office/powerpoint/2010/main" val="226598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8" name="TextBox 7">
            <a:extLst>
              <a:ext uri="{FF2B5EF4-FFF2-40B4-BE49-F238E27FC236}">
                <a16:creationId xmlns:a16="http://schemas.microsoft.com/office/drawing/2014/main" id="{CB5F5CF1-FDDA-C547-B1E1-37B400C3EBA5}"/>
              </a:ext>
            </a:extLst>
          </p:cNvPr>
          <p:cNvSpPr txBox="1"/>
          <p:nvPr/>
        </p:nvSpPr>
        <p:spPr>
          <a:xfrm>
            <a:off x="95250" y="1490369"/>
            <a:ext cx="10363671" cy="584775"/>
          </a:xfrm>
          <a:prstGeom prst="rect">
            <a:avLst/>
          </a:prstGeom>
          <a:noFill/>
        </p:spPr>
        <p:txBody>
          <a:bodyPr wrap="none" rtlCol="0">
            <a:spAutoFit/>
          </a:bodyPr>
          <a:lstStyle/>
          <a:p>
            <a:r>
              <a:rPr lang="en-US" sz="3200" dirty="0"/>
              <a:t>brms() output with informative priors – 40 observations</a:t>
            </a:r>
          </a:p>
        </p:txBody>
      </p:sp>
      <p:sp>
        <p:nvSpPr>
          <p:cNvPr id="10" name="TextBox 9">
            <a:extLst>
              <a:ext uri="{FF2B5EF4-FFF2-40B4-BE49-F238E27FC236}">
                <a16:creationId xmlns:a16="http://schemas.microsoft.com/office/drawing/2014/main" id="{61EEB715-CAE2-624F-B1AB-AF3A48FBEE14}"/>
              </a:ext>
            </a:extLst>
          </p:cNvPr>
          <p:cNvSpPr txBox="1"/>
          <p:nvPr/>
        </p:nvSpPr>
        <p:spPr>
          <a:xfrm>
            <a:off x="95249" y="4198082"/>
            <a:ext cx="10602518" cy="584775"/>
          </a:xfrm>
          <a:prstGeom prst="rect">
            <a:avLst/>
          </a:prstGeom>
          <a:noFill/>
        </p:spPr>
        <p:txBody>
          <a:bodyPr wrap="none" rtlCol="0">
            <a:spAutoFit/>
          </a:bodyPr>
          <a:lstStyle/>
          <a:p>
            <a:r>
              <a:rPr lang="en-US" sz="3200" dirty="0"/>
              <a:t>brms() output with informative priors – 400 observations</a:t>
            </a:r>
          </a:p>
        </p:txBody>
      </p:sp>
      <p:pic>
        <p:nvPicPr>
          <p:cNvPr id="12" name="Picture 11">
            <a:extLst>
              <a:ext uri="{FF2B5EF4-FFF2-40B4-BE49-F238E27FC236}">
                <a16:creationId xmlns:a16="http://schemas.microsoft.com/office/drawing/2014/main" id="{FB2D57FC-9363-2C4B-9A50-C05D266D810E}"/>
              </a:ext>
            </a:extLst>
          </p:cNvPr>
          <p:cNvPicPr>
            <a:picLocks noChangeAspect="1"/>
          </p:cNvPicPr>
          <p:nvPr/>
        </p:nvPicPr>
        <p:blipFill>
          <a:blip r:embed="rId3"/>
          <a:stretch>
            <a:fillRect/>
          </a:stretch>
        </p:blipFill>
        <p:spPr>
          <a:xfrm>
            <a:off x="165100" y="2113244"/>
            <a:ext cx="8763000" cy="1485900"/>
          </a:xfrm>
          <a:prstGeom prst="rect">
            <a:avLst/>
          </a:prstGeom>
        </p:spPr>
      </p:pic>
      <p:pic>
        <p:nvPicPr>
          <p:cNvPr id="13" name="Picture 12">
            <a:extLst>
              <a:ext uri="{FF2B5EF4-FFF2-40B4-BE49-F238E27FC236}">
                <a16:creationId xmlns:a16="http://schemas.microsoft.com/office/drawing/2014/main" id="{F52098D3-CFAE-984F-92D6-0E3189876DF5}"/>
              </a:ext>
            </a:extLst>
          </p:cNvPr>
          <p:cNvPicPr>
            <a:picLocks noChangeAspect="1"/>
          </p:cNvPicPr>
          <p:nvPr/>
        </p:nvPicPr>
        <p:blipFill>
          <a:blip r:embed="rId4"/>
          <a:stretch>
            <a:fillRect/>
          </a:stretch>
        </p:blipFill>
        <p:spPr>
          <a:xfrm>
            <a:off x="165100" y="4782857"/>
            <a:ext cx="8674100" cy="1485900"/>
          </a:xfrm>
          <a:prstGeom prst="rect">
            <a:avLst/>
          </a:prstGeom>
        </p:spPr>
      </p:pic>
      <p:pic>
        <p:nvPicPr>
          <p:cNvPr id="3" name="Picture 2">
            <a:extLst>
              <a:ext uri="{FF2B5EF4-FFF2-40B4-BE49-F238E27FC236}">
                <a16:creationId xmlns:a16="http://schemas.microsoft.com/office/drawing/2014/main" id="{E6A37AC0-8BBB-774A-938E-7397B3CBC267}"/>
              </a:ext>
            </a:extLst>
          </p:cNvPr>
          <p:cNvPicPr>
            <a:picLocks noChangeAspect="1"/>
          </p:cNvPicPr>
          <p:nvPr/>
        </p:nvPicPr>
        <p:blipFill>
          <a:blip r:embed="rId5"/>
          <a:stretch>
            <a:fillRect/>
          </a:stretch>
        </p:blipFill>
        <p:spPr>
          <a:xfrm>
            <a:off x="6055778" y="3072668"/>
            <a:ext cx="6136222" cy="3785332"/>
          </a:xfrm>
          <a:prstGeom prst="rect">
            <a:avLst/>
          </a:prstGeom>
        </p:spPr>
      </p:pic>
      <p:pic>
        <p:nvPicPr>
          <p:cNvPr id="9" name="Picture 8">
            <a:extLst>
              <a:ext uri="{FF2B5EF4-FFF2-40B4-BE49-F238E27FC236}">
                <a16:creationId xmlns:a16="http://schemas.microsoft.com/office/drawing/2014/main" id="{21B5B02B-5155-F546-A5DD-C1E51D71A879}"/>
              </a:ext>
            </a:extLst>
          </p:cNvPr>
          <p:cNvPicPr>
            <a:picLocks noChangeAspect="1"/>
          </p:cNvPicPr>
          <p:nvPr/>
        </p:nvPicPr>
        <p:blipFill>
          <a:blip r:embed="rId6"/>
          <a:stretch>
            <a:fillRect/>
          </a:stretch>
        </p:blipFill>
        <p:spPr>
          <a:xfrm>
            <a:off x="95248" y="1028700"/>
            <a:ext cx="5960529" cy="3680627"/>
          </a:xfrm>
          <a:prstGeom prst="rect">
            <a:avLst/>
          </a:prstGeom>
        </p:spPr>
      </p:pic>
      <p:sp>
        <p:nvSpPr>
          <p:cNvPr id="4" name="TextBox 3">
            <a:extLst>
              <a:ext uri="{FF2B5EF4-FFF2-40B4-BE49-F238E27FC236}">
                <a16:creationId xmlns:a16="http://schemas.microsoft.com/office/drawing/2014/main" id="{2A20A6C7-8211-2C4E-80AA-0A8507F25D34}"/>
              </a:ext>
            </a:extLst>
          </p:cNvPr>
          <p:cNvSpPr txBox="1"/>
          <p:nvPr/>
        </p:nvSpPr>
        <p:spPr>
          <a:xfrm>
            <a:off x="8196653" y="3034568"/>
            <a:ext cx="1037463" cy="369332"/>
          </a:xfrm>
          <a:prstGeom prst="rect">
            <a:avLst/>
          </a:prstGeom>
          <a:noFill/>
        </p:spPr>
        <p:txBody>
          <a:bodyPr wrap="none" rtlCol="0">
            <a:spAutoFit/>
          </a:bodyPr>
          <a:lstStyle/>
          <a:p>
            <a:r>
              <a:rPr lang="en-US" dirty="0"/>
              <a:t>400 </a:t>
            </a:r>
            <a:r>
              <a:rPr lang="en-US" dirty="0" err="1"/>
              <a:t>obs</a:t>
            </a:r>
            <a:endParaRPr lang="en-US" dirty="0"/>
          </a:p>
        </p:txBody>
      </p:sp>
      <p:sp>
        <p:nvSpPr>
          <p:cNvPr id="11" name="TextBox 10">
            <a:extLst>
              <a:ext uri="{FF2B5EF4-FFF2-40B4-BE49-F238E27FC236}">
                <a16:creationId xmlns:a16="http://schemas.microsoft.com/office/drawing/2014/main" id="{BA0C7B49-0DF1-EE47-A843-30801B7BBCC7}"/>
              </a:ext>
            </a:extLst>
          </p:cNvPr>
          <p:cNvSpPr txBox="1"/>
          <p:nvPr/>
        </p:nvSpPr>
        <p:spPr>
          <a:xfrm>
            <a:off x="2191141" y="986047"/>
            <a:ext cx="902811" cy="369332"/>
          </a:xfrm>
          <a:prstGeom prst="rect">
            <a:avLst/>
          </a:prstGeom>
          <a:noFill/>
        </p:spPr>
        <p:txBody>
          <a:bodyPr wrap="none" rtlCol="0">
            <a:spAutoFit/>
          </a:bodyPr>
          <a:lstStyle/>
          <a:p>
            <a:r>
              <a:rPr lang="en-US" dirty="0"/>
              <a:t>40 </a:t>
            </a:r>
            <a:r>
              <a:rPr lang="en-US" dirty="0" err="1"/>
              <a:t>obs</a:t>
            </a:r>
            <a:endParaRPr lang="en-US" dirty="0"/>
          </a:p>
        </p:txBody>
      </p:sp>
    </p:spTree>
    <p:extLst>
      <p:ext uri="{BB962C8B-B14F-4D97-AF65-F5344CB8AC3E}">
        <p14:creationId xmlns:p14="http://schemas.microsoft.com/office/powerpoint/2010/main" val="2740974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C627EC6-61A4-4CA2-925A-D9C31421C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histogram&#10;&#10;Description automatically generated">
            <a:extLst>
              <a:ext uri="{FF2B5EF4-FFF2-40B4-BE49-F238E27FC236}">
                <a16:creationId xmlns:a16="http://schemas.microsoft.com/office/drawing/2014/main" id="{D2B3731B-0A61-1541-9F8B-D088DBE062F4}"/>
              </a:ext>
            </a:extLst>
          </p:cNvPr>
          <p:cNvPicPr>
            <a:picLocks noChangeAspect="1"/>
          </p:cNvPicPr>
          <p:nvPr/>
        </p:nvPicPr>
        <p:blipFill rotWithShape="1">
          <a:blip r:embed="rId3"/>
          <a:srcRect b="890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989482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3791057308"/>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61025FA-F0FB-2344-9E80-476616D04859}"/>
              </a:ext>
            </a:extLst>
          </p:cNvPr>
          <p:cNvSpPr txBox="1"/>
          <p:nvPr/>
        </p:nvSpPr>
        <p:spPr>
          <a:xfrm>
            <a:off x="4237105" y="6343459"/>
            <a:ext cx="4501169" cy="400110"/>
          </a:xfrm>
          <a:prstGeom prst="rect">
            <a:avLst/>
          </a:prstGeom>
          <a:noFill/>
        </p:spPr>
        <p:txBody>
          <a:bodyPr wrap="none" rtlCol="0">
            <a:spAutoFit/>
          </a:bodyPr>
          <a:lstStyle/>
          <a:p>
            <a:r>
              <a:rPr lang="en-US" sz="2000" dirty="0"/>
              <a:t>ESP is real as Alternative Hypothesis</a:t>
            </a:r>
          </a:p>
        </p:txBody>
      </p:sp>
      <p:sp>
        <p:nvSpPr>
          <p:cNvPr id="7" name="TextBox 6">
            <a:extLst>
              <a:ext uri="{FF2B5EF4-FFF2-40B4-BE49-F238E27FC236}">
                <a16:creationId xmlns:a16="http://schemas.microsoft.com/office/drawing/2014/main" id="{B1366CED-0D2D-4D4A-AF3A-238256312E85}"/>
              </a:ext>
            </a:extLst>
          </p:cNvPr>
          <p:cNvSpPr txBox="1"/>
          <p:nvPr/>
        </p:nvSpPr>
        <p:spPr>
          <a:xfrm>
            <a:off x="2729222" y="5678433"/>
            <a:ext cx="579133" cy="369332"/>
          </a:xfrm>
          <a:prstGeom prst="rect">
            <a:avLst/>
          </a:prstGeom>
          <a:noFill/>
        </p:spPr>
        <p:txBody>
          <a:bodyPr wrap="none" rtlCol="0">
            <a:spAutoFit/>
          </a:bodyPr>
          <a:lstStyle/>
          <a:p>
            <a:r>
              <a:rPr lang="en-US" dirty="0"/>
              <a:t>You</a:t>
            </a:r>
          </a:p>
        </p:txBody>
      </p:sp>
      <p:sp>
        <p:nvSpPr>
          <p:cNvPr id="15" name="Title 1">
            <a:extLst>
              <a:ext uri="{FF2B5EF4-FFF2-40B4-BE49-F238E27FC236}">
                <a16:creationId xmlns:a16="http://schemas.microsoft.com/office/drawing/2014/main" id="{397E00D6-B632-A1AE-5B5F-EF1CAD6FC98E}"/>
              </a:ext>
            </a:extLst>
          </p:cNvPr>
          <p:cNvSpPr txBox="1">
            <a:spLocks/>
          </p:cNvSpPr>
          <p:nvPr/>
        </p:nvSpPr>
        <p:spPr>
          <a:xfrm>
            <a:off x="2185240" y="-90964"/>
            <a:ext cx="3528000" cy="2303213"/>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b="1" dirty="0"/>
              <a:t>Why Bother?</a:t>
            </a:r>
          </a:p>
        </p:txBody>
      </p:sp>
      <p:sp>
        <p:nvSpPr>
          <p:cNvPr id="16" name="TextBox 15">
            <a:extLst>
              <a:ext uri="{FF2B5EF4-FFF2-40B4-BE49-F238E27FC236}">
                <a16:creationId xmlns:a16="http://schemas.microsoft.com/office/drawing/2014/main" id="{FC509F23-7904-D278-5E88-0A1E158DAE15}"/>
              </a:ext>
            </a:extLst>
          </p:cNvPr>
          <p:cNvSpPr txBox="1"/>
          <p:nvPr/>
        </p:nvSpPr>
        <p:spPr>
          <a:xfrm>
            <a:off x="6738792" y="-180964"/>
            <a:ext cx="6107460" cy="2484000"/>
          </a:xfrm>
          <a:prstGeom prst="rect">
            <a:avLst/>
          </a:prstGeom>
        </p:spPr>
        <p:txBody>
          <a:bodyPr vert="horz" lIns="91440" tIns="45720" rIns="91440" bIns="45720" rtlCol="0" anchor="ctr">
            <a:normAutofit/>
          </a:bodyPr>
          <a:lstStyle/>
          <a:p>
            <a:pPr>
              <a:lnSpc>
                <a:spcPct val="150000"/>
              </a:lnSpc>
              <a:spcAft>
                <a:spcPts val="600"/>
              </a:spcAft>
            </a:pPr>
            <a:r>
              <a:rPr lang="en-US" sz="3200" b="1" spc="50" dirty="0">
                <a:solidFill>
                  <a:schemeClr val="tx1">
                    <a:lumMod val="95000"/>
                    <a:lumOff val="5000"/>
                    <a:alpha val="60000"/>
                  </a:schemeClr>
                </a:solidFill>
              </a:rPr>
              <a:t>The classic example:</a:t>
            </a:r>
          </a:p>
          <a:p>
            <a:pPr>
              <a:lnSpc>
                <a:spcPct val="150000"/>
              </a:lnSpc>
              <a:spcAft>
                <a:spcPts val="600"/>
              </a:spcAft>
            </a:pPr>
            <a:r>
              <a:rPr lang="en-US" sz="3200" b="1" spc="50" dirty="0">
                <a:solidFill>
                  <a:schemeClr val="tx1">
                    <a:lumMod val="95000"/>
                    <a:lumOff val="5000"/>
                    <a:alpha val="60000"/>
                  </a:schemeClr>
                </a:solidFill>
              </a:rPr>
              <a:t>Do you believe in ESP?</a:t>
            </a:r>
          </a:p>
        </p:txBody>
      </p:sp>
      <p:cxnSp>
        <p:nvCxnSpPr>
          <p:cNvPr id="9" name="Straight Connector 8">
            <a:extLst>
              <a:ext uri="{FF2B5EF4-FFF2-40B4-BE49-F238E27FC236}">
                <a16:creationId xmlns:a16="http://schemas.microsoft.com/office/drawing/2014/main" id="{C1F4D069-A669-F1C6-4CD9-CE7523627D3B}"/>
              </a:ext>
            </a:extLst>
          </p:cNvPr>
          <p:cNvCxnSpPr/>
          <p:nvPr/>
        </p:nvCxnSpPr>
        <p:spPr>
          <a:xfrm>
            <a:off x="3014132" y="265853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5CDB6AC-F15C-FAE3-6F8A-FE989B527336}"/>
              </a:ext>
            </a:extLst>
          </p:cNvPr>
          <p:cNvSpPr txBox="1"/>
          <p:nvPr/>
        </p:nvSpPr>
        <p:spPr>
          <a:xfrm>
            <a:off x="2889004" y="6358848"/>
            <a:ext cx="319318"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163338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9" name="TextBox 8">
            <a:extLst>
              <a:ext uri="{FF2B5EF4-FFF2-40B4-BE49-F238E27FC236}">
                <a16:creationId xmlns:a16="http://schemas.microsoft.com/office/drawing/2014/main" id="{02680403-9494-EC4C-904C-3DE185E77D05}"/>
              </a:ext>
            </a:extLst>
          </p:cNvPr>
          <p:cNvSpPr txBox="1"/>
          <p:nvPr/>
        </p:nvSpPr>
        <p:spPr>
          <a:xfrm>
            <a:off x="101600" y="1242725"/>
            <a:ext cx="4091954" cy="584775"/>
          </a:xfrm>
          <a:prstGeom prst="rect">
            <a:avLst/>
          </a:prstGeom>
          <a:noFill/>
        </p:spPr>
        <p:txBody>
          <a:bodyPr wrap="none" rtlCol="0">
            <a:spAutoFit/>
          </a:bodyPr>
          <a:lstStyle/>
          <a:p>
            <a:r>
              <a:rPr lang="en-US" sz="3200" dirty="0" err="1"/>
              <a:t>lm</a:t>
            </a:r>
            <a:r>
              <a:rPr lang="en-US" sz="3200" dirty="0"/>
              <a:t>() output – sig data</a:t>
            </a:r>
          </a:p>
        </p:txBody>
      </p:sp>
      <p:sp>
        <p:nvSpPr>
          <p:cNvPr id="8" name="TextBox 7">
            <a:extLst>
              <a:ext uri="{FF2B5EF4-FFF2-40B4-BE49-F238E27FC236}">
                <a16:creationId xmlns:a16="http://schemas.microsoft.com/office/drawing/2014/main" id="{75B72D39-1DA8-FE4C-AC77-54D70A9C9509}"/>
              </a:ext>
            </a:extLst>
          </p:cNvPr>
          <p:cNvSpPr txBox="1"/>
          <p:nvPr/>
        </p:nvSpPr>
        <p:spPr>
          <a:xfrm>
            <a:off x="0" y="4483049"/>
            <a:ext cx="7327583" cy="584775"/>
          </a:xfrm>
          <a:prstGeom prst="rect">
            <a:avLst/>
          </a:prstGeom>
          <a:noFill/>
        </p:spPr>
        <p:txBody>
          <a:bodyPr wrap="none" rtlCol="0">
            <a:spAutoFit/>
          </a:bodyPr>
          <a:lstStyle/>
          <a:p>
            <a:r>
              <a:rPr lang="en-US" sz="3200" dirty="0"/>
              <a:t>brms() output with flat priors – sig data</a:t>
            </a:r>
          </a:p>
        </p:txBody>
      </p:sp>
      <p:pic>
        <p:nvPicPr>
          <p:cNvPr id="3" name="Picture 2">
            <a:extLst>
              <a:ext uri="{FF2B5EF4-FFF2-40B4-BE49-F238E27FC236}">
                <a16:creationId xmlns:a16="http://schemas.microsoft.com/office/drawing/2014/main" id="{78676E78-C1D5-6446-B5C7-0D8D03F1EEA2}"/>
              </a:ext>
            </a:extLst>
          </p:cNvPr>
          <p:cNvPicPr>
            <a:picLocks noChangeAspect="1"/>
          </p:cNvPicPr>
          <p:nvPr/>
        </p:nvPicPr>
        <p:blipFill>
          <a:blip r:embed="rId3"/>
          <a:stretch>
            <a:fillRect/>
          </a:stretch>
        </p:blipFill>
        <p:spPr>
          <a:xfrm>
            <a:off x="175248" y="1795312"/>
            <a:ext cx="6054102" cy="2427538"/>
          </a:xfrm>
          <a:prstGeom prst="rect">
            <a:avLst/>
          </a:prstGeom>
        </p:spPr>
      </p:pic>
      <p:pic>
        <p:nvPicPr>
          <p:cNvPr id="5" name="Picture 4">
            <a:extLst>
              <a:ext uri="{FF2B5EF4-FFF2-40B4-BE49-F238E27FC236}">
                <a16:creationId xmlns:a16="http://schemas.microsoft.com/office/drawing/2014/main" id="{604F5FBF-E773-8740-A879-51E546C33BFE}"/>
              </a:ext>
            </a:extLst>
          </p:cNvPr>
          <p:cNvPicPr>
            <a:picLocks noChangeAspect="1"/>
          </p:cNvPicPr>
          <p:nvPr/>
        </p:nvPicPr>
        <p:blipFill>
          <a:blip r:embed="rId4"/>
          <a:stretch>
            <a:fillRect/>
          </a:stretch>
        </p:blipFill>
        <p:spPr>
          <a:xfrm>
            <a:off x="120640" y="5067824"/>
            <a:ext cx="8699500" cy="1524000"/>
          </a:xfrm>
          <a:prstGeom prst="rect">
            <a:avLst/>
          </a:prstGeom>
        </p:spPr>
      </p:pic>
    </p:spTree>
    <p:extLst>
      <p:ext uri="{BB962C8B-B14F-4D97-AF65-F5344CB8AC3E}">
        <p14:creationId xmlns:p14="http://schemas.microsoft.com/office/powerpoint/2010/main" val="233339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9" name="TextBox 8">
            <a:extLst>
              <a:ext uri="{FF2B5EF4-FFF2-40B4-BE49-F238E27FC236}">
                <a16:creationId xmlns:a16="http://schemas.microsoft.com/office/drawing/2014/main" id="{02680403-9494-EC4C-904C-3DE185E77D05}"/>
              </a:ext>
            </a:extLst>
          </p:cNvPr>
          <p:cNvSpPr txBox="1"/>
          <p:nvPr/>
        </p:nvSpPr>
        <p:spPr>
          <a:xfrm>
            <a:off x="101600" y="1242725"/>
            <a:ext cx="7327583" cy="584775"/>
          </a:xfrm>
          <a:prstGeom prst="rect">
            <a:avLst/>
          </a:prstGeom>
          <a:noFill/>
        </p:spPr>
        <p:txBody>
          <a:bodyPr wrap="none" rtlCol="0">
            <a:spAutoFit/>
          </a:bodyPr>
          <a:lstStyle/>
          <a:p>
            <a:r>
              <a:rPr lang="en-US" sz="3200" dirty="0"/>
              <a:t>brms() output with flat priors – sig data</a:t>
            </a:r>
          </a:p>
        </p:txBody>
      </p:sp>
      <p:sp>
        <p:nvSpPr>
          <p:cNvPr id="8" name="TextBox 7">
            <a:extLst>
              <a:ext uri="{FF2B5EF4-FFF2-40B4-BE49-F238E27FC236}">
                <a16:creationId xmlns:a16="http://schemas.microsoft.com/office/drawing/2014/main" id="{75B72D39-1DA8-FE4C-AC77-54D70A9C9509}"/>
              </a:ext>
            </a:extLst>
          </p:cNvPr>
          <p:cNvSpPr txBox="1"/>
          <p:nvPr/>
        </p:nvSpPr>
        <p:spPr>
          <a:xfrm>
            <a:off x="101600" y="4097912"/>
            <a:ext cx="8861657" cy="584775"/>
          </a:xfrm>
          <a:prstGeom prst="rect">
            <a:avLst/>
          </a:prstGeom>
          <a:noFill/>
        </p:spPr>
        <p:txBody>
          <a:bodyPr wrap="none" rtlCol="0">
            <a:spAutoFit/>
          </a:bodyPr>
          <a:lstStyle/>
          <a:p>
            <a:r>
              <a:rPr lang="en-US" sz="3200" dirty="0"/>
              <a:t>brms() output with informative priors – sig data</a:t>
            </a:r>
          </a:p>
        </p:txBody>
      </p:sp>
      <p:pic>
        <p:nvPicPr>
          <p:cNvPr id="12" name="Picture 11">
            <a:extLst>
              <a:ext uri="{FF2B5EF4-FFF2-40B4-BE49-F238E27FC236}">
                <a16:creationId xmlns:a16="http://schemas.microsoft.com/office/drawing/2014/main" id="{1E4E4BF0-88E3-7348-87E4-48CB4C386CF3}"/>
              </a:ext>
            </a:extLst>
          </p:cNvPr>
          <p:cNvPicPr>
            <a:picLocks noChangeAspect="1"/>
          </p:cNvPicPr>
          <p:nvPr/>
        </p:nvPicPr>
        <p:blipFill>
          <a:blip r:embed="rId3"/>
          <a:stretch>
            <a:fillRect/>
          </a:stretch>
        </p:blipFill>
        <p:spPr>
          <a:xfrm>
            <a:off x="171440" y="1905000"/>
            <a:ext cx="8699500" cy="1524000"/>
          </a:xfrm>
          <a:prstGeom prst="rect">
            <a:avLst/>
          </a:prstGeom>
        </p:spPr>
      </p:pic>
      <p:pic>
        <p:nvPicPr>
          <p:cNvPr id="10" name="Picture 9">
            <a:extLst>
              <a:ext uri="{FF2B5EF4-FFF2-40B4-BE49-F238E27FC236}">
                <a16:creationId xmlns:a16="http://schemas.microsoft.com/office/drawing/2014/main" id="{46245DC6-C9EB-EE48-859E-FEEAAB81B515}"/>
              </a:ext>
            </a:extLst>
          </p:cNvPr>
          <p:cNvPicPr>
            <a:picLocks noChangeAspect="1"/>
          </p:cNvPicPr>
          <p:nvPr/>
        </p:nvPicPr>
        <p:blipFill>
          <a:blip r:embed="rId4"/>
          <a:stretch>
            <a:fillRect/>
          </a:stretch>
        </p:blipFill>
        <p:spPr>
          <a:xfrm>
            <a:off x="171440" y="4682687"/>
            <a:ext cx="8775700" cy="1460500"/>
          </a:xfrm>
          <a:prstGeom prst="rect">
            <a:avLst/>
          </a:prstGeom>
        </p:spPr>
      </p:pic>
    </p:spTree>
    <p:extLst>
      <p:ext uri="{BB962C8B-B14F-4D97-AF65-F5344CB8AC3E}">
        <p14:creationId xmlns:p14="http://schemas.microsoft.com/office/powerpoint/2010/main" val="15869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9" name="TextBox 8">
            <a:extLst>
              <a:ext uri="{FF2B5EF4-FFF2-40B4-BE49-F238E27FC236}">
                <a16:creationId xmlns:a16="http://schemas.microsoft.com/office/drawing/2014/main" id="{02680403-9494-EC4C-904C-3DE185E77D05}"/>
              </a:ext>
            </a:extLst>
          </p:cNvPr>
          <p:cNvSpPr txBox="1"/>
          <p:nvPr/>
        </p:nvSpPr>
        <p:spPr>
          <a:xfrm>
            <a:off x="101600" y="1242725"/>
            <a:ext cx="9692012" cy="584775"/>
          </a:xfrm>
          <a:prstGeom prst="rect">
            <a:avLst/>
          </a:prstGeom>
          <a:noFill/>
        </p:spPr>
        <p:txBody>
          <a:bodyPr wrap="none" rtlCol="0">
            <a:spAutoFit/>
          </a:bodyPr>
          <a:lstStyle/>
          <a:p>
            <a:r>
              <a:rPr lang="en-US" sz="3200" dirty="0"/>
              <a:t>brms() output with informative priors – non sig data</a:t>
            </a:r>
          </a:p>
        </p:txBody>
      </p:sp>
      <p:sp>
        <p:nvSpPr>
          <p:cNvPr id="8" name="TextBox 7">
            <a:extLst>
              <a:ext uri="{FF2B5EF4-FFF2-40B4-BE49-F238E27FC236}">
                <a16:creationId xmlns:a16="http://schemas.microsoft.com/office/drawing/2014/main" id="{75B72D39-1DA8-FE4C-AC77-54D70A9C9509}"/>
              </a:ext>
            </a:extLst>
          </p:cNvPr>
          <p:cNvSpPr txBox="1"/>
          <p:nvPr/>
        </p:nvSpPr>
        <p:spPr>
          <a:xfrm>
            <a:off x="101600" y="4097912"/>
            <a:ext cx="8964249" cy="584775"/>
          </a:xfrm>
          <a:prstGeom prst="rect">
            <a:avLst/>
          </a:prstGeom>
          <a:noFill/>
        </p:spPr>
        <p:txBody>
          <a:bodyPr wrap="none" rtlCol="0">
            <a:spAutoFit/>
          </a:bodyPr>
          <a:lstStyle/>
          <a:p>
            <a:r>
              <a:rPr lang="en-US" sz="3200" dirty="0"/>
              <a:t>brms() output with informative priors – sig data</a:t>
            </a:r>
          </a:p>
        </p:txBody>
      </p:sp>
      <p:pic>
        <p:nvPicPr>
          <p:cNvPr id="11" name="Picture 10">
            <a:extLst>
              <a:ext uri="{FF2B5EF4-FFF2-40B4-BE49-F238E27FC236}">
                <a16:creationId xmlns:a16="http://schemas.microsoft.com/office/drawing/2014/main" id="{2B686B04-D86E-B899-D264-473BEAF4A07B}"/>
              </a:ext>
            </a:extLst>
          </p:cNvPr>
          <p:cNvPicPr>
            <a:picLocks noChangeAspect="1"/>
          </p:cNvPicPr>
          <p:nvPr/>
        </p:nvPicPr>
        <p:blipFill>
          <a:blip r:embed="rId3"/>
          <a:stretch>
            <a:fillRect/>
          </a:stretch>
        </p:blipFill>
        <p:spPr>
          <a:xfrm>
            <a:off x="171440" y="4682687"/>
            <a:ext cx="8775700" cy="1460500"/>
          </a:xfrm>
          <a:prstGeom prst="rect">
            <a:avLst/>
          </a:prstGeom>
        </p:spPr>
      </p:pic>
      <p:pic>
        <p:nvPicPr>
          <p:cNvPr id="12" name="Picture 11">
            <a:extLst>
              <a:ext uri="{FF2B5EF4-FFF2-40B4-BE49-F238E27FC236}">
                <a16:creationId xmlns:a16="http://schemas.microsoft.com/office/drawing/2014/main" id="{619BD135-4D73-D94B-F518-73BE8B75FFDB}"/>
              </a:ext>
            </a:extLst>
          </p:cNvPr>
          <p:cNvPicPr>
            <a:picLocks noChangeAspect="1"/>
          </p:cNvPicPr>
          <p:nvPr/>
        </p:nvPicPr>
        <p:blipFill>
          <a:blip r:embed="rId4"/>
          <a:stretch>
            <a:fillRect/>
          </a:stretch>
        </p:blipFill>
        <p:spPr>
          <a:xfrm>
            <a:off x="165100" y="2113244"/>
            <a:ext cx="8763000" cy="1485900"/>
          </a:xfrm>
          <a:prstGeom prst="rect">
            <a:avLst/>
          </a:prstGeom>
        </p:spPr>
      </p:pic>
    </p:spTree>
    <p:extLst>
      <p:ext uri="{BB962C8B-B14F-4D97-AF65-F5344CB8AC3E}">
        <p14:creationId xmlns:p14="http://schemas.microsoft.com/office/powerpoint/2010/main" val="17490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8" name="Group 17">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3" name="Rectangle 22">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r>
              <a:rPr lang="en-US" sz="4400"/>
              <a:t>Setting Appropriate Priors</a:t>
            </a:r>
          </a:p>
        </p:txBody>
      </p:sp>
      <p:cxnSp>
        <p:nvCxnSpPr>
          <p:cNvPr id="25" name="Straight Connector 24">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BEE87B-1639-8844-8804-48BF1C558CA2}"/>
              </a:ext>
            </a:extLst>
          </p:cNvPr>
          <p:cNvSpPr txBox="1"/>
          <p:nvPr/>
        </p:nvSpPr>
        <p:spPr>
          <a:xfrm>
            <a:off x="6298169" y="2451629"/>
            <a:ext cx="1084464" cy="369332"/>
          </a:xfrm>
          <a:prstGeom prst="rect">
            <a:avLst/>
          </a:prstGeom>
          <a:noFill/>
        </p:spPr>
        <p:txBody>
          <a:bodyPr wrap="none" rtlCol="0">
            <a:spAutoFit/>
          </a:bodyPr>
          <a:lstStyle/>
          <a:p>
            <a:r>
              <a:rPr lang="en-US" dirty="0" err="1"/>
              <a:t>n.s</a:t>
            </a:r>
            <a:r>
              <a:rPr lang="en-US" dirty="0"/>
              <a:t>. Data</a:t>
            </a:r>
          </a:p>
        </p:txBody>
      </p:sp>
      <p:sp>
        <p:nvSpPr>
          <p:cNvPr id="22" name="TextBox 21">
            <a:extLst>
              <a:ext uri="{FF2B5EF4-FFF2-40B4-BE49-F238E27FC236}">
                <a16:creationId xmlns:a16="http://schemas.microsoft.com/office/drawing/2014/main" id="{886F97D8-532A-394D-A64F-F6F65CD640CA}"/>
              </a:ext>
            </a:extLst>
          </p:cNvPr>
          <p:cNvSpPr txBox="1"/>
          <p:nvPr/>
        </p:nvSpPr>
        <p:spPr>
          <a:xfrm>
            <a:off x="345055" y="2478377"/>
            <a:ext cx="1068882" cy="369332"/>
          </a:xfrm>
          <a:prstGeom prst="rect">
            <a:avLst/>
          </a:prstGeom>
          <a:noFill/>
        </p:spPr>
        <p:txBody>
          <a:bodyPr wrap="none" rtlCol="0">
            <a:spAutoFit/>
          </a:bodyPr>
          <a:lstStyle/>
          <a:p>
            <a:r>
              <a:rPr lang="en-US" dirty="0"/>
              <a:t>Sig Data</a:t>
            </a:r>
          </a:p>
        </p:txBody>
      </p:sp>
      <p:pic>
        <p:nvPicPr>
          <p:cNvPr id="7" name="Picture 6">
            <a:extLst>
              <a:ext uri="{FF2B5EF4-FFF2-40B4-BE49-F238E27FC236}">
                <a16:creationId xmlns:a16="http://schemas.microsoft.com/office/drawing/2014/main" id="{57FAAF1C-FFD3-0F44-8A82-868EF09A5787}"/>
              </a:ext>
            </a:extLst>
          </p:cNvPr>
          <p:cNvPicPr>
            <a:picLocks noChangeAspect="1"/>
          </p:cNvPicPr>
          <p:nvPr/>
        </p:nvPicPr>
        <p:blipFill>
          <a:blip r:embed="rId3"/>
          <a:stretch>
            <a:fillRect/>
          </a:stretch>
        </p:blipFill>
        <p:spPr>
          <a:xfrm>
            <a:off x="405847" y="2847709"/>
            <a:ext cx="5460431" cy="3368448"/>
          </a:xfrm>
          <a:prstGeom prst="rect">
            <a:avLst/>
          </a:prstGeom>
        </p:spPr>
      </p:pic>
      <p:pic>
        <p:nvPicPr>
          <p:cNvPr id="26" name="Picture 25">
            <a:extLst>
              <a:ext uri="{FF2B5EF4-FFF2-40B4-BE49-F238E27FC236}">
                <a16:creationId xmlns:a16="http://schemas.microsoft.com/office/drawing/2014/main" id="{F4422A24-9406-544B-AA6C-A7E8A308288B}"/>
              </a:ext>
            </a:extLst>
          </p:cNvPr>
          <p:cNvPicPr>
            <a:picLocks noChangeAspect="1"/>
          </p:cNvPicPr>
          <p:nvPr/>
        </p:nvPicPr>
        <p:blipFill>
          <a:blip r:embed="rId4"/>
          <a:stretch>
            <a:fillRect/>
          </a:stretch>
        </p:blipFill>
        <p:spPr>
          <a:xfrm>
            <a:off x="6366000" y="2847709"/>
            <a:ext cx="5460431" cy="3371816"/>
          </a:xfrm>
          <a:prstGeom prst="rect">
            <a:avLst/>
          </a:prstGeom>
        </p:spPr>
      </p:pic>
    </p:spTree>
    <p:extLst>
      <p:ext uri="{BB962C8B-B14F-4D97-AF65-F5344CB8AC3E}">
        <p14:creationId xmlns:p14="http://schemas.microsoft.com/office/powerpoint/2010/main" val="474749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8" name="Group 17">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23" name="Rectangle 22">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r>
              <a:rPr lang="en-US" sz="4400"/>
              <a:t>Setting Appropriate Priors</a:t>
            </a:r>
          </a:p>
        </p:txBody>
      </p:sp>
      <p:cxnSp>
        <p:nvCxnSpPr>
          <p:cNvPr id="25" name="Straight Connector 24">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BEE87B-1639-8844-8804-48BF1C558CA2}"/>
              </a:ext>
            </a:extLst>
          </p:cNvPr>
          <p:cNvSpPr txBox="1"/>
          <p:nvPr/>
        </p:nvSpPr>
        <p:spPr>
          <a:xfrm>
            <a:off x="6298169" y="2451629"/>
            <a:ext cx="1068882" cy="369332"/>
          </a:xfrm>
          <a:prstGeom prst="rect">
            <a:avLst/>
          </a:prstGeom>
          <a:noFill/>
        </p:spPr>
        <p:txBody>
          <a:bodyPr wrap="none" rtlCol="0">
            <a:spAutoFit/>
          </a:bodyPr>
          <a:lstStyle/>
          <a:p>
            <a:r>
              <a:rPr lang="en-US" dirty="0"/>
              <a:t>Sig Data</a:t>
            </a:r>
          </a:p>
        </p:txBody>
      </p:sp>
      <p:sp>
        <p:nvSpPr>
          <p:cNvPr id="22" name="TextBox 21">
            <a:extLst>
              <a:ext uri="{FF2B5EF4-FFF2-40B4-BE49-F238E27FC236}">
                <a16:creationId xmlns:a16="http://schemas.microsoft.com/office/drawing/2014/main" id="{886F97D8-532A-394D-A64F-F6F65CD640CA}"/>
              </a:ext>
            </a:extLst>
          </p:cNvPr>
          <p:cNvSpPr txBox="1"/>
          <p:nvPr/>
        </p:nvSpPr>
        <p:spPr>
          <a:xfrm>
            <a:off x="345055" y="2478377"/>
            <a:ext cx="1068882" cy="369332"/>
          </a:xfrm>
          <a:prstGeom prst="rect">
            <a:avLst/>
          </a:prstGeom>
          <a:noFill/>
        </p:spPr>
        <p:txBody>
          <a:bodyPr wrap="none" rtlCol="0">
            <a:spAutoFit/>
          </a:bodyPr>
          <a:lstStyle/>
          <a:p>
            <a:r>
              <a:rPr lang="en-US" dirty="0"/>
              <a:t>Sig Data</a:t>
            </a:r>
          </a:p>
        </p:txBody>
      </p:sp>
      <p:pic>
        <p:nvPicPr>
          <p:cNvPr id="7" name="Picture 6">
            <a:extLst>
              <a:ext uri="{FF2B5EF4-FFF2-40B4-BE49-F238E27FC236}">
                <a16:creationId xmlns:a16="http://schemas.microsoft.com/office/drawing/2014/main" id="{57FAAF1C-FFD3-0F44-8A82-868EF09A5787}"/>
              </a:ext>
            </a:extLst>
          </p:cNvPr>
          <p:cNvPicPr>
            <a:picLocks noChangeAspect="1"/>
          </p:cNvPicPr>
          <p:nvPr/>
        </p:nvPicPr>
        <p:blipFill>
          <a:blip r:embed="rId3"/>
          <a:stretch>
            <a:fillRect/>
          </a:stretch>
        </p:blipFill>
        <p:spPr>
          <a:xfrm>
            <a:off x="405847" y="2847709"/>
            <a:ext cx="5460431" cy="3368448"/>
          </a:xfrm>
          <a:prstGeom prst="rect">
            <a:avLst/>
          </a:prstGeom>
        </p:spPr>
      </p:pic>
      <p:pic>
        <p:nvPicPr>
          <p:cNvPr id="26" name="Picture 25">
            <a:extLst>
              <a:ext uri="{FF2B5EF4-FFF2-40B4-BE49-F238E27FC236}">
                <a16:creationId xmlns:a16="http://schemas.microsoft.com/office/drawing/2014/main" id="{F4422A24-9406-544B-AA6C-A7E8A308288B}"/>
              </a:ext>
            </a:extLst>
          </p:cNvPr>
          <p:cNvPicPr>
            <a:picLocks noChangeAspect="1"/>
          </p:cNvPicPr>
          <p:nvPr/>
        </p:nvPicPr>
        <p:blipFill>
          <a:blip r:embed="rId4"/>
          <a:stretch>
            <a:fillRect/>
          </a:stretch>
        </p:blipFill>
        <p:spPr>
          <a:xfrm>
            <a:off x="6366000" y="2847709"/>
            <a:ext cx="5460431" cy="3371816"/>
          </a:xfrm>
          <a:prstGeom prst="rect">
            <a:avLst/>
          </a:prstGeom>
        </p:spPr>
      </p:pic>
      <p:pic>
        <p:nvPicPr>
          <p:cNvPr id="3" name="Picture 2">
            <a:extLst>
              <a:ext uri="{FF2B5EF4-FFF2-40B4-BE49-F238E27FC236}">
                <a16:creationId xmlns:a16="http://schemas.microsoft.com/office/drawing/2014/main" id="{3AB1E020-E794-0640-BF77-A663D52C9405}"/>
              </a:ext>
            </a:extLst>
          </p:cNvPr>
          <p:cNvPicPr>
            <a:picLocks noChangeAspect="1"/>
          </p:cNvPicPr>
          <p:nvPr/>
        </p:nvPicPr>
        <p:blipFill>
          <a:blip r:embed="rId5"/>
          <a:stretch>
            <a:fillRect/>
          </a:stretch>
        </p:blipFill>
        <p:spPr>
          <a:xfrm>
            <a:off x="6386514" y="2847709"/>
            <a:ext cx="5460431" cy="3368448"/>
          </a:xfrm>
          <a:prstGeom prst="rect">
            <a:avLst/>
          </a:prstGeom>
        </p:spPr>
      </p:pic>
    </p:spTree>
    <p:extLst>
      <p:ext uri="{BB962C8B-B14F-4D97-AF65-F5344CB8AC3E}">
        <p14:creationId xmlns:p14="http://schemas.microsoft.com/office/powerpoint/2010/main" val="2656521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6BC90-1A8B-7944-9FC5-1F5DC55F7526}"/>
              </a:ext>
            </a:extLst>
          </p:cNvPr>
          <p:cNvCxnSpPr>
            <a:cxnSpLocks/>
          </p:cNvCxnSpPr>
          <p:nvPr/>
        </p:nvCxnSpPr>
        <p:spPr>
          <a:xfrm>
            <a:off x="6329363" y="21526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92CEEF-1562-BF49-8B2D-AC9EF6EC68D7}"/>
              </a:ext>
            </a:extLst>
          </p:cNvPr>
          <p:cNvCxnSpPr>
            <a:cxnSpLocks/>
          </p:cNvCxnSpPr>
          <p:nvPr/>
        </p:nvCxnSpPr>
        <p:spPr>
          <a:xfrm>
            <a:off x="6329363" y="29908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451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2754-C4C2-CD4A-B289-443BBFAD2CC6}"/>
              </a:ext>
            </a:extLst>
          </p:cNvPr>
          <p:cNvSpPr>
            <a:spLocks noGrp="1"/>
          </p:cNvSpPr>
          <p:nvPr>
            <p:ph type="title"/>
          </p:nvPr>
        </p:nvSpPr>
        <p:spPr>
          <a:xfrm>
            <a:off x="989400" y="395289"/>
            <a:ext cx="10213200" cy="736595"/>
          </a:xfrm>
        </p:spPr>
        <p:txBody>
          <a:bodyPr/>
          <a:lstStyle/>
          <a:p>
            <a:r>
              <a:rPr lang="en-US" dirty="0"/>
              <a:t>The Bayes Factor</a:t>
            </a:r>
          </a:p>
        </p:txBody>
      </p:sp>
      <p:pic>
        <p:nvPicPr>
          <p:cNvPr id="26626" name="Picture 2" descr="What controversy: Is a controversy misrepresented or blown out of  proportion?">
            <a:extLst>
              <a:ext uri="{FF2B5EF4-FFF2-40B4-BE49-F238E27FC236}">
                <a16:creationId xmlns:a16="http://schemas.microsoft.com/office/drawing/2014/main" id="{641AFF39-8D6A-BC4A-9384-55C07B6C9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7" y="1955800"/>
            <a:ext cx="5692775" cy="40532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F1EB62C-6775-3D40-993E-56957A22317B}"/>
              </a:ext>
            </a:extLst>
          </p:cNvPr>
          <p:cNvSpPr txBox="1">
            <a:spLocks/>
          </p:cNvSpPr>
          <p:nvPr/>
        </p:nvSpPr>
        <p:spPr>
          <a:xfrm>
            <a:off x="7213988" y="395288"/>
            <a:ext cx="10213200" cy="736595"/>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dirty="0"/>
              <a:t>Controversy Warning</a:t>
            </a:r>
          </a:p>
        </p:txBody>
      </p:sp>
    </p:spTree>
    <p:extLst>
      <p:ext uri="{BB962C8B-B14F-4D97-AF65-F5344CB8AC3E}">
        <p14:creationId xmlns:p14="http://schemas.microsoft.com/office/powerpoint/2010/main" val="3896500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FF88-D3CF-9443-87A9-8770662ED9FB}"/>
              </a:ext>
            </a:extLst>
          </p:cNvPr>
          <p:cNvSpPr>
            <a:spLocks noGrp="1"/>
          </p:cNvSpPr>
          <p:nvPr>
            <p:ph type="title"/>
          </p:nvPr>
        </p:nvSpPr>
        <p:spPr>
          <a:xfrm>
            <a:off x="989400" y="395289"/>
            <a:ext cx="10213200" cy="736595"/>
          </a:xfrm>
        </p:spPr>
        <p:txBody>
          <a:bodyPr/>
          <a:lstStyle/>
          <a:p>
            <a:r>
              <a:rPr lang="en-US" dirty="0"/>
              <a:t>Bayes Factor</a:t>
            </a:r>
          </a:p>
        </p:txBody>
      </p:sp>
      <p:sp>
        <p:nvSpPr>
          <p:cNvPr id="3" name="Content Placeholder 2">
            <a:extLst>
              <a:ext uri="{FF2B5EF4-FFF2-40B4-BE49-F238E27FC236}">
                <a16:creationId xmlns:a16="http://schemas.microsoft.com/office/drawing/2014/main" id="{E4A6B2FD-A935-114A-9450-0B72B8DADBFD}"/>
              </a:ext>
            </a:extLst>
          </p:cNvPr>
          <p:cNvSpPr>
            <a:spLocks noGrp="1"/>
          </p:cNvSpPr>
          <p:nvPr>
            <p:ph idx="1"/>
          </p:nvPr>
        </p:nvSpPr>
        <p:spPr/>
        <p:txBody>
          <a:bodyPr>
            <a:normAutofit/>
          </a:bodyPr>
          <a:lstStyle/>
          <a:p>
            <a:r>
              <a:rPr lang="en-US" dirty="0">
                <a:solidFill>
                  <a:srgbClr val="000000"/>
                </a:solidFill>
              </a:rPr>
              <a:t>H</a:t>
            </a:r>
            <a:r>
              <a:rPr lang="en-US" baseline="-25000" dirty="0">
                <a:solidFill>
                  <a:srgbClr val="000000"/>
                </a:solidFill>
              </a:rPr>
              <a:t>1 </a:t>
            </a:r>
            <a:r>
              <a:rPr lang="en-US" dirty="0">
                <a:solidFill>
                  <a:srgbClr val="000000"/>
                </a:solidFill>
              </a:rPr>
              <a:t>= Vocabulary knowledge goes up as age goes up</a:t>
            </a:r>
          </a:p>
          <a:p>
            <a:r>
              <a:rPr lang="en-US" dirty="0">
                <a:solidFill>
                  <a:srgbClr val="000000"/>
                </a:solidFill>
              </a:rPr>
              <a:t>H</a:t>
            </a:r>
            <a:r>
              <a:rPr lang="en-US" baseline="-25000" dirty="0">
                <a:solidFill>
                  <a:srgbClr val="000000"/>
                </a:solidFill>
              </a:rPr>
              <a:t>0 </a:t>
            </a:r>
            <a:r>
              <a:rPr lang="en-US" dirty="0">
                <a:solidFill>
                  <a:srgbClr val="000000"/>
                </a:solidFill>
              </a:rPr>
              <a:t>= Vocabulary knowledge remains the same over the lifespan (unlikely)</a:t>
            </a:r>
          </a:p>
          <a:p>
            <a:endParaRPr lang="en-US" dirty="0">
              <a:solidFill>
                <a:srgbClr val="000000"/>
              </a:solidFill>
            </a:endParaRPr>
          </a:p>
          <a:p>
            <a:endParaRPr lang="en-US" dirty="0">
              <a:solidFill>
                <a:srgbClr val="000000"/>
              </a:solidFill>
            </a:endParaRPr>
          </a:p>
          <a:p>
            <a:pPr lvl="1"/>
            <a:r>
              <a:rPr lang="en-US" dirty="0">
                <a:solidFill>
                  <a:srgbClr val="000000"/>
                </a:solidFill>
              </a:rPr>
              <a:t>	</a:t>
            </a:r>
            <a:endParaRPr lang="en-US" baseline="-25000" dirty="0">
              <a:solidFill>
                <a:srgbClr val="000000"/>
              </a:solidFill>
            </a:endParaRPr>
          </a:p>
          <a:p>
            <a:endParaRPr lang="en-US" dirty="0">
              <a:solidFill>
                <a:srgbClr val="000000"/>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82E8385-33DD-9D4E-AFF1-2509EDFB7458}"/>
                  </a:ext>
                </a:extLst>
              </p:cNvPr>
              <p:cNvSpPr/>
              <p:nvPr/>
            </p:nvSpPr>
            <p:spPr>
              <a:xfrm>
                <a:off x="2300075" y="5235490"/>
                <a:ext cx="7286098" cy="974819"/>
              </a:xfrm>
              <a:prstGeom prst="rect">
                <a:avLst/>
              </a:prstGeom>
            </p:spPr>
            <p:txBody>
              <a:bodyPr wrap="none">
                <a:spAutoFit/>
              </a:bodyPr>
              <a:lstStyle/>
              <a:p>
                <a:pPr algn="ct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𝑙𝑖𝑘𝑒𝑙𝑖h𝑜𝑜𝑑</m:t>
                        </m:r>
                        <m:r>
                          <a:rPr lang="en-US" sz="3600" i="1">
                            <a:latin typeface="Cambria Math" panose="02040503050406030204" pitchFamily="18" charset="0"/>
                          </a:rPr>
                          <m:t> </m:t>
                        </m:r>
                        <m:r>
                          <a:rPr lang="en-US" sz="3600" i="1">
                            <a:latin typeface="Cambria Math" panose="02040503050406030204" pitchFamily="18" charset="0"/>
                          </a:rPr>
                          <m:t>𝑜𝑓</m:t>
                        </m:r>
                        <m:r>
                          <a:rPr lang="en-US" sz="3600" i="1">
                            <a:latin typeface="Cambria Math" panose="02040503050406030204" pitchFamily="18" charset="0"/>
                          </a:rPr>
                          <m:t> </m:t>
                        </m:r>
                        <m:r>
                          <a:rPr lang="en-US" sz="3600" i="1">
                            <a:latin typeface="Cambria Math" panose="02040503050406030204" pitchFamily="18" charset="0"/>
                          </a:rPr>
                          <m:t>𝑡h𝑒</m:t>
                        </m:r>
                        <m:r>
                          <a:rPr lang="en-US" sz="3600" i="1">
                            <a:latin typeface="Cambria Math" panose="02040503050406030204" pitchFamily="18" charset="0"/>
                          </a:rPr>
                          <m:t> </m:t>
                        </m:r>
                        <m:r>
                          <a:rPr lang="en-US" sz="3600" i="1">
                            <a:latin typeface="Cambria Math" panose="02040503050406030204" pitchFamily="18" charset="0"/>
                          </a:rPr>
                          <m:t>𝑑𝑎𝑡𝑎</m:t>
                        </m:r>
                        <m:r>
                          <a:rPr lang="en-US" sz="3600" i="1">
                            <a:latin typeface="Cambria Math" panose="02040503050406030204" pitchFamily="18" charset="0"/>
                          </a:rPr>
                          <m:t> </m:t>
                        </m:r>
                        <m:r>
                          <a:rPr lang="en-US" sz="3600" i="1">
                            <a:latin typeface="Cambria Math" panose="02040503050406030204" pitchFamily="18" charset="0"/>
                          </a:rPr>
                          <m:t>𝑔𝑖𝑣𝑒𝑛</m:t>
                        </m:r>
                        <m:r>
                          <a:rPr lang="en-US" sz="3600" i="1">
                            <a:latin typeface="Cambria Math" panose="02040503050406030204" pitchFamily="18" charset="0"/>
                          </a:rPr>
                          <m:t> </m:t>
                        </m:r>
                        <m:r>
                          <a:rPr lang="en-US" sz="3600" i="1">
                            <a:latin typeface="Cambria Math" panose="02040503050406030204" pitchFamily="18" charset="0"/>
                          </a:rPr>
                          <m:t>𝐻</m:t>
                        </m:r>
                        <m:r>
                          <a:rPr lang="en-US" sz="3600" i="1" baseline="-25000">
                            <a:latin typeface="Cambria Math" panose="02040503050406030204" pitchFamily="18" charset="0"/>
                          </a:rPr>
                          <m:t>1</m:t>
                        </m:r>
                      </m:num>
                      <m:den>
                        <m:r>
                          <a:rPr lang="en-US" sz="3600" i="1">
                            <a:latin typeface="Cambria Math" panose="02040503050406030204" pitchFamily="18" charset="0"/>
                          </a:rPr>
                          <m:t>𝑙𝑖𝑘𝑒𝑙𝑖h𝑜𝑜𝑑</m:t>
                        </m:r>
                        <m:r>
                          <a:rPr lang="en-US" sz="3600" i="1">
                            <a:latin typeface="Cambria Math" panose="02040503050406030204" pitchFamily="18" charset="0"/>
                          </a:rPr>
                          <m:t> </m:t>
                        </m:r>
                        <m:r>
                          <a:rPr lang="en-US" sz="3600" i="1">
                            <a:latin typeface="Cambria Math" panose="02040503050406030204" pitchFamily="18" charset="0"/>
                          </a:rPr>
                          <m:t>𝑜𝑓</m:t>
                        </m:r>
                        <m:r>
                          <a:rPr lang="en-US" sz="3600" i="1">
                            <a:latin typeface="Cambria Math" panose="02040503050406030204" pitchFamily="18" charset="0"/>
                          </a:rPr>
                          <m:t> </m:t>
                        </m:r>
                        <m:r>
                          <a:rPr lang="en-US" sz="3600" i="1">
                            <a:latin typeface="Cambria Math" panose="02040503050406030204" pitchFamily="18" charset="0"/>
                          </a:rPr>
                          <m:t>𝑑𝑎𝑡𝑎</m:t>
                        </m:r>
                        <m:r>
                          <a:rPr lang="en-US" sz="3600" i="1">
                            <a:latin typeface="Cambria Math" panose="02040503050406030204" pitchFamily="18" charset="0"/>
                          </a:rPr>
                          <m:t> </m:t>
                        </m:r>
                        <m:r>
                          <a:rPr lang="en-US" sz="3600" i="1">
                            <a:latin typeface="Cambria Math" panose="02040503050406030204" pitchFamily="18" charset="0"/>
                          </a:rPr>
                          <m:t>𝑔𝑖𝑣𝑒𝑛</m:t>
                        </m:r>
                        <m:r>
                          <a:rPr lang="en-US" sz="3600" i="1">
                            <a:latin typeface="Cambria Math" panose="02040503050406030204" pitchFamily="18" charset="0"/>
                          </a:rPr>
                          <m:t> </m:t>
                        </m:r>
                        <m:r>
                          <a:rPr lang="en-US" sz="3600" i="1">
                            <a:latin typeface="Cambria Math" panose="02040503050406030204" pitchFamily="18" charset="0"/>
                          </a:rPr>
                          <m:t>𝐻</m:t>
                        </m:r>
                        <m:r>
                          <a:rPr lang="en-US" sz="3600" i="1" baseline="-25000">
                            <a:latin typeface="Cambria Math" panose="02040503050406030204" pitchFamily="18" charset="0"/>
                          </a:rPr>
                          <m:t>0</m:t>
                        </m:r>
                      </m:den>
                    </m:f>
                  </m:oMath>
                </a14:m>
                <a:r>
                  <a:rPr lang="en-US" sz="3600" dirty="0"/>
                  <a:t> =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𝑝</m:t>
                        </m:r>
                        <m:r>
                          <a:rPr lang="en-US" sz="3600" i="1">
                            <a:latin typeface="Cambria Math" panose="02040503050406030204" pitchFamily="18" charset="0"/>
                          </a:rPr>
                          <m:t>(</m:t>
                        </m:r>
                        <m:r>
                          <a:rPr lang="en-US" sz="3600" i="1">
                            <a:latin typeface="Cambria Math" panose="02040503050406030204" pitchFamily="18" charset="0"/>
                          </a:rPr>
                          <m:t>𝐷</m:t>
                        </m:r>
                        <m:r>
                          <a:rPr lang="en-US" sz="3600" i="1">
                            <a:latin typeface="Cambria Math" panose="02040503050406030204" pitchFamily="18" charset="0"/>
                          </a:rPr>
                          <m:t>| </m:t>
                        </m:r>
                        <m:r>
                          <a:rPr lang="en-US" sz="3600" i="1">
                            <a:latin typeface="Cambria Math" panose="02040503050406030204" pitchFamily="18" charset="0"/>
                          </a:rPr>
                          <m:t>𝐻</m:t>
                        </m:r>
                        <m:r>
                          <a:rPr lang="en-US" sz="3600" i="1" baseline="-25000">
                            <a:latin typeface="Cambria Math" panose="02040503050406030204" pitchFamily="18" charset="0"/>
                          </a:rPr>
                          <m:t>1</m:t>
                        </m:r>
                        <m:r>
                          <a:rPr lang="en-US" sz="3600" i="1">
                            <a:latin typeface="Cambria Math" panose="02040503050406030204" pitchFamily="18" charset="0"/>
                          </a:rPr>
                          <m:t>)</m:t>
                        </m:r>
                      </m:num>
                      <m:den>
                        <m:r>
                          <a:rPr lang="en-US" sz="3600" i="1">
                            <a:latin typeface="Cambria Math" panose="02040503050406030204" pitchFamily="18" charset="0"/>
                          </a:rPr>
                          <m:t>𝑝</m:t>
                        </m:r>
                        <m:r>
                          <a:rPr lang="en-US" sz="3600" i="1">
                            <a:latin typeface="Cambria Math" panose="02040503050406030204" pitchFamily="18" charset="0"/>
                          </a:rPr>
                          <m:t>(</m:t>
                        </m:r>
                        <m:r>
                          <a:rPr lang="en-US" sz="3600" i="1">
                            <a:latin typeface="Cambria Math" panose="02040503050406030204" pitchFamily="18" charset="0"/>
                          </a:rPr>
                          <m:t>𝐷</m:t>
                        </m:r>
                        <m:r>
                          <a:rPr lang="en-US" sz="3600" i="1">
                            <a:latin typeface="Cambria Math" panose="02040503050406030204" pitchFamily="18" charset="0"/>
                          </a:rPr>
                          <m:t>| </m:t>
                        </m:r>
                        <m:r>
                          <a:rPr lang="en-US" sz="3600" i="1">
                            <a:latin typeface="Cambria Math" panose="02040503050406030204" pitchFamily="18" charset="0"/>
                          </a:rPr>
                          <m:t>𝐻</m:t>
                        </m:r>
                        <m:r>
                          <a:rPr lang="en-US" sz="3600" i="1" baseline="-25000">
                            <a:latin typeface="Cambria Math" panose="02040503050406030204" pitchFamily="18" charset="0"/>
                          </a:rPr>
                          <m:t>0</m:t>
                        </m:r>
                        <m:r>
                          <a:rPr lang="en-US" sz="3600" i="1">
                            <a:latin typeface="Cambria Math" panose="02040503050406030204" pitchFamily="18" charset="0"/>
                          </a:rPr>
                          <m:t>)</m:t>
                        </m:r>
                      </m:den>
                    </m:f>
                  </m:oMath>
                </a14:m>
                <a:r>
                  <a:rPr lang="en-US" sz="3600" dirty="0"/>
                  <a:t> </a:t>
                </a:r>
              </a:p>
            </p:txBody>
          </p:sp>
        </mc:Choice>
        <mc:Fallback xmlns="">
          <p:sp>
            <p:nvSpPr>
              <p:cNvPr id="4" name="Rectangle 3">
                <a:extLst>
                  <a:ext uri="{FF2B5EF4-FFF2-40B4-BE49-F238E27FC236}">
                    <a16:creationId xmlns:a16="http://schemas.microsoft.com/office/drawing/2014/main" id="{B82E8385-33DD-9D4E-AFF1-2509EDFB7458}"/>
                  </a:ext>
                </a:extLst>
              </p:cNvPr>
              <p:cNvSpPr>
                <a:spLocks noRot="1" noChangeAspect="1" noMove="1" noResize="1" noEditPoints="1" noAdjustHandles="1" noChangeArrowheads="1" noChangeShapeType="1" noTextEdit="1"/>
              </p:cNvSpPr>
              <p:nvPr/>
            </p:nvSpPr>
            <p:spPr>
              <a:xfrm>
                <a:off x="2300075" y="5235490"/>
                <a:ext cx="7286098" cy="97481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E54D5D2-1C86-FA4E-914B-7F310770EF99}"/>
                  </a:ext>
                </a:extLst>
              </p:cNvPr>
              <p:cNvSpPr/>
              <p:nvPr/>
            </p:nvSpPr>
            <p:spPr>
              <a:xfrm>
                <a:off x="2547964" y="2962109"/>
                <a:ext cx="6790320" cy="1795620"/>
              </a:xfrm>
              <a:prstGeom prst="rect">
                <a:avLst/>
              </a:prstGeom>
            </p:spPr>
            <p:txBody>
              <a:bodyPr wrap="none">
                <a:spAutoFit/>
              </a:bodyPr>
              <a:lstStyle/>
              <a:p>
                <a:r>
                  <a:rPr lang="en-US" sz="2800" i="1" dirty="0"/>
                  <a:t>p</a:t>
                </a:r>
                <a:r>
                  <a:rPr lang="en-US" sz="2800" dirty="0"/>
                  <a:t>(prior | data) =</a:t>
                </a:r>
                <a:r>
                  <a:rPr lang="en-US" sz="2800" i="1" dirty="0"/>
                  <a:t> </a:t>
                </a:r>
                <a14:m>
                  <m:oMath xmlns:m="http://schemas.openxmlformats.org/officeDocument/2006/math">
                    <m:f>
                      <m:fPr>
                        <m:ctrlPr>
                          <a:rPr lang="en-US" sz="2800" i="1">
                            <a:latin typeface="Cambria Math" panose="02040503050406030204" pitchFamily="18" charset="0"/>
                          </a:rPr>
                        </m:ctrlPr>
                      </m:fPr>
                      <m:num>
                        <m:r>
                          <m:rPr>
                            <m:nor/>
                          </m:rPr>
                          <a:rPr lang="en-US" sz="2800" b="1" i="1" dirty="0"/>
                          <m:t>p</m:t>
                        </m:r>
                        <m:r>
                          <m:rPr>
                            <m:nor/>
                          </m:rPr>
                          <a:rPr lang="en-US" sz="2800" b="1" dirty="0"/>
                          <m:t>(</m:t>
                        </m:r>
                        <m:r>
                          <m:rPr>
                            <m:nor/>
                          </m:rPr>
                          <a:rPr lang="en-US" sz="2800" b="1" dirty="0"/>
                          <m:t>data</m:t>
                        </m:r>
                        <m:r>
                          <m:rPr>
                            <m:nor/>
                          </m:rPr>
                          <a:rPr lang="en-US" sz="2800" b="1" dirty="0"/>
                          <m:t> | </m:t>
                        </m:r>
                        <m:r>
                          <m:rPr>
                            <m:nor/>
                          </m:rPr>
                          <a:rPr lang="en-US" sz="2800" b="1" dirty="0"/>
                          <m:t>prior</m:t>
                        </m:r>
                        <m:r>
                          <m:rPr>
                            <m:nor/>
                          </m:rPr>
                          <a:rPr lang="en-US" sz="2800" b="1" dirty="0"/>
                          <m:t>) </m:t>
                        </m:r>
                        <m:r>
                          <m:rPr>
                            <m:nor/>
                          </m:rPr>
                          <a:rPr lang="en-US" sz="2800" dirty="0"/>
                          <m:t>x</m:t>
                        </m:r>
                        <m:r>
                          <m:rPr>
                            <m:nor/>
                          </m:rPr>
                          <a:rPr lang="en-US" sz="2800" dirty="0"/>
                          <m:t> </m:t>
                        </m:r>
                        <m:r>
                          <m:rPr>
                            <m:nor/>
                          </m:rPr>
                          <a:rPr lang="en-US" sz="2800" i="1" dirty="0"/>
                          <m:t>p</m:t>
                        </m:r>
                        <m:r>
                          <m:rPr>
                            <m:nor/>
                          </m:rPr>
                          <a:rPr lang="en-US" sz="2800" dirty="0"/>
                          <m:t>(</m:t>
                        </m:r>
                        <m:r>
                          <m:rPr>
                            <m:nor/>
                          </m:rPr>
                          <a:rPr lang="en-US" sz="2800" dirty="0"/>
                          <m:t>prior</m:t>
                        </m:r>
                        <m:r>
                          <m:rPr>
                            <m:nor/>
                          </m:rPr>
                          <a:rPr lang="en-US" sz="2800" dirty="0"/>
                          <m:t>)</m:t>
                        </m:r>
                      </m:num>
                      <m:den>
                        <m:r>
                          <m:rPr>
                            <m:nor/>
                          </m:rPr>
                          <a:rPr lang="en-US" sz="2800" i="1" dirty="0"/>
                          <m:t>p</m:t>
                        </m:r>
                        <m:r>
                          <m:rPr>
                            <m:nor/>
                          </m:rPr>
                          <a:rPr lang="en-US" sz="2800" dirty="0"/>
                          <m:t>(</m:t>
                        </m:r>
                        <m:r>
                          <m:rPr>
                            <m:nor/>
                          </m:rPr>
                          <a:rPr lang="en-US" sz="2800" dirty="0"/>
                          <m:t>data</m:t>
                        </m:r>
                        <m:r>
                          <m:rPr>
                            <m:nor/>
                          </m:rPr>
                          <a:rPr lang="en-US" sz="2800" dirty="0"/>
                          <m:t>) </m:t>
                        </m:r>
                      </m:den>
                    </m:f>
                  </m:oMath>
                </a14:m>
                <a:endParaRPr lang="en-US" sz="2800" i="1" dirty="0"/>
              </a:p>
              <a:p>
                <a:endParaRPr lang="en-US" sz="2800" dirty="0"/>
              </a:p>
              <a:p>
                <a14:m>
                  <m:oMath xmlns:m="http://schemas.openxmlformats.org/officeDocument/2006/math">
                    <m:r>
                      <m:rPr>
                        <m:nor/>
                      </m:rPr>
                      <a:rPr lang="en-US" sz="2800" b="1" i="1" dirty="0" smtClean="0"/>
                      <m:t>p</m:t>
                    </m:r>
                    <m:r>
                      <m:rPr>
                        <m:nor/>
                      </m:rPr>
                      <a:rPr lang="en-US" sz="2800" b="1" dirty="0" smtClean="0"/>
                      <m:t>(</m:t>
                    </m:r>
                    <m:r>
                      <m:rPr>
                        <m:nor/>
                      </m:rPr>
                      <a:rPr lang="en-US" sz="2800" b="1" dirty="0" smtClean="0"/>
                      <m:t>data</m:t>
                    </m:r>
                    <m:r>
                      <m:rPr>
                        <m:nor/>
                      </m:rPr>
                      <a:rPr lang="en-US" sz="2800" b="1" dirty="0" smtClean="0"/>
                      <m:t> | </m:t>
                    </m:r>
                    <m:r>
                      <m:rPr>
                        <m:nor/>
                      </m:rPr>
                      <a:rPr lang="en-US" sz="2800" b="1" dirty="0" smtClean="0"/>
                      <m:t>prior</m:t>
                    </m:r>
                    <m:r>
                      <m:rPr>
                        <m:nor/>
                      </m:rPr>
                      <a:rPr lang="en-US" sz="2800" b="1" dirty="0" smtClean="0"/>
                      <m:t>)</m:t>
                    </m:r>
                  </m:oMath>
                </a14:m>
                <a:r>
                  <a:rPr lang="en-US" sz="2800" b="1" dirty="0"/>
                  <a:t> = likelihood </a:t>
                </a:r>
              </a:p>
            </p:txBody>
          </p:sp>
        </mc:Choice>
        <mc:Fallback xmlns="">
          <p:sp>
            <p:nvSpPr>
              <p:cNvPr id="5" name="Rectangle 4">
                <a:extLst>
                  <a:ext uri="{FF2B5EF4-FFF2-40B4-BE49-F238E27FC236}">
                    <a16:creationId xmlns:a16="http://schemas.microsoft.com/office/drawing/2014/main" id="{AE54D5D2-1C86-FA4E-914B-7F310770EF99}"/>
                  </a:ext>
                </a:extLst>
              </p:cNvPr>
              <p:cNvSpPr>
                <a:spLocks noRot="1" noChangeAspect="1" noMove="1" noResize="1" noEditPoints="1" noAdjustHandles="1" noChangeArrowheads="1" noChangeShapeType="1" noTextEdit="1"/>
              </p:cNvSpPr>
              <p:nvPr/>
            </p:nvSpPr>
            <p:spPr>
              <a:xfrm>
                <a:off x="2547964" y="2962109"/>
                <a:ext cx="6790320" cy="1795620"/>
              </a:xfrm>
              <a:prstGeom prst="rect">
                <a:avLst/>
              </a:prstGeom>
              <a:blipFill>
                <a:blip r:embed="rId4"/>
                <a:stretch>
                  <a:fillRect l="-1866" t="-3521" r="-187" b="-8451"/>
                </a:stretch>
              </a:blipFill>
            </p:spPr>
            <p:txBody>
              <a:bodyPr/>
              <a:lstStyle/>
              <a:p>
                <a:r>
                  <a:rPr lang="en-US">
                    <a:noFill/>
                  </a:rPr>
                  <a:t> </a:t>
                </a:r>
              </a:p>
            </p:txBody>
          </p:sp>
        </mc:Fallback>
      </mc:AlternateContent>
    </p:spTree>
    <p:extLst>
      <p:ext uri="{BB962C8B-B14F-4D97-AF65-F5344CB8AC3E}">
        <p14:creationId xmlns:p14="http://schemas.microsoft.com/office/powerpoint/2010/main" val="14422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2359D9-14DB-D14F-901E-61DB2B9190F9}"/>
                  </a:ext>
                </a:extLst>
              </p:cNvPr>
              <p:cNvSpPr>
                <a:spLocks noGrp="1"/>
              </p:cNvSpPr>
              <p:nvPr>
                <p:ph idx="1"/>
              </p:nvPr>
            </p:nvSpPr>
            <p:spPr/>
            <p:txBody>
              <a:bodyPr>
                <a:normAutofit/>
              </a:bodyPr>
              <a:lstStyle/>
              <a:p>
                <a:pPr marL="0" indent="0" algn="ctr">
                  <a:buNone/>
                </a:pPr>
                <a14:m>
                  <m:oMath xmlns:m="http://schemas.openxmlformats.org/officeDocument/2006/math">
                    <m:f>
                      <m:fPr>
                        <m:ctrlPr>
                          <a:rPr lang="en-US" sz="3200" i="1" smtClean="0">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𝑡h𝑒</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num>
                      <m:den>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0</m:t>
                        </m:r>
                      </m:den>
                    </m:f>
                  </m:oMath>
                </a14:m>
                <a:r>
                  <a:rPr lang="en-US" sz="3200" dirty="0">
                    <a:solidFill>
                      <a:srgbClr val="000000"/>
                    </a:solidFill>
                  </a:rPr>
                  <a:t> = </a:t>
                </a:r>
                <a14:m>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𝑝</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𝐷</m:t>
                        </m:r>
                        <m:r>
                          <a:rPr lang="en-US" sz="3200" i="1">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m:t>
                        </m:r>
                      </m:num>
                      <m:den>
                        <m:r>
                          <a:rPr lang="en-US" sz="3200" b="0" i="1" smtClean="0">
                            <a:solidFill>
                              <a:srgbClr val="000000"/>
                            </a:solidFill>
                            <a:latin typeface="Cambria Math" panose="02040503050406030204" pitchFamily="18" charset="0"/>
                          </a:rPr>
                          <m:t>𝑝</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𝐷</m:t>
                        </m:r>
                        <m:r>
                          <a:rPr lang="en-US" sz="3200" b="0" i="1" smtClean="0">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i="1" baseline="-2500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den>
                    </m:f>
                  </m:oMath>
                </a14:m>
                <a:r>
                  <a:rPr lang="en-US" sz="3200" dirty="0">
                    <a:solidFill>
                      <a:srgbClr val="000000"/>
                    </a:solidFill>
                  </a:rPr>
                  <a:t> </a:t>
                </a:r>
              </a:p>
              <a:p>
                <a:pPr marL="0" indent="0" algn="ctr">
                  <a:buNone/>
                </a:pPr>
                <a14:m>
                  <m:oMathPara xmlns:m="http://schemas.openxmlformats.org/officeDocument/2006/math">
                    <m:oMathParaPr>
                      <m:jc m:val="centerGroup"/>
                    </m:oMathParaPr>
                    <m:oMath xmlns:m="http://schemas.openxmlformats.org/officeDocument/2006/math">
                      <m:f>
                        <m:fPr>
                          <m:ctrlPr>
                            <a:rPr lang="en-US" sz="3200" i="1">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𝑦</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𝑎𝑔𝑒</m:t>
                          </m:r>
                          <m:r>
                            <a:rPr lang="en-US" sz="3200" b="0" i="1" smtClean="0">
                              <a:solidFill>
                                <a:srgbClr val="000000"/>
                              </a:solidFill>
                              <a:latin typeface="Cambria Math" panose="02040503050406030204" pitchFamily="18" charset="0"/>
                            </a:rPr>
                            <m:t>𝑥</m:t>
                          </m:r>
                        </m:num>
                        <m:den>
                          <m:r>
                            <a:rPr lang="en-US" sz="3200" i="1">
                              <a:solidFill>
                                <a:srgbClr val="000000"/>
                              </a:solidFill>
                              <a:latin typeface="Cambria Math" panose="02040503050406030204" pitchFamily="18" charset="0"/>
                            </a:rPr>
                            <m:t>𝑦</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den>
                      </m:f>
                    </m:oMath>
                  </m:oMathPara>
                </a14:m>
                <a:endParaRPr lang="en-US" sz="3200" dirty="0">
                  <a:solidFill>
                    <a:srgbClr val="000000"/>
                  </a:solidFill>
                </a:endParaRPr>
              </a:p>
              <a:p>
                <a:pPr marL="0" indent="0" algn="ctr">
                  <a:buNone/>
                </a:pPr>
                <a:endParaRPr lang="en-US" sz="3200" dirty="0">
                  <a:solidFill>
                    <a:srgbClr val="000000"/>
                  </a:solidFill>
                </a:endParaRPr>
              </a:p>
            </p:txBody>
          </p:sp>
        </mc:Choice>
        <mc:Fallback>
          <p:sp>
            <p:nvSpPr>
              <p:cNvPr id="3" name="Content Placeholder 2">
                <a:extLst>
                  <a:ext uri="{FF2B5EF4-FFF2-40B4-BE49-F238E27FC236}">
                    <a16:creationId xmlns:a16="http://schemas.microsoft.com/office/drawing/2014/main" id="{D02359D9-14DB-D14F-901E-61DB2B9190F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5332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2359D9-14DB-D14F-901E-61DB2B9190F9}"/>
                  </a:ext>
                </a:extLst>
              </p:cNvPr>
              <p:cNvSpPr>
                <a:spLocks noGrp="1"/>
              </p:cNvSpPr>
              <p:nvPr>
                <p:ph idx="1"/>
              </p:nvPr>
            </p:nvSpPr>
            <p:spPr/>
            <p:txBody>
              <a:bodyPr>
                <a:normAutofit/>
              </a:bodyPr>
              <a:lstStyle/>
              <a:p>
                <a:pPr marL="0" indent="0" algn="ctr">
                  <a:buNone/>
                </a:pPr>
                <a14:m>
                  <m:oMath xmlns:m="http://schemas.openxmlformats.org/officeDocument/2006/math">
                    <m:f>
                      <m:fPr>
                        <m:ctrlPr>
                          <a:rPr lang="en-US" sz="3200" i="1" smtClean="0">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𝑡h𝑒</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num>
                      <m:den>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0</m:t>
                        </m:r>
                      </m:den>
                    </m:f>
                  </m:oMath>
                </a14:m>
                <a:r>
                  <a:rPr lang="en-US" sz="3200" dirty="0">
                    <a:solidFill>
                      <a:srgbClr val="000000"/>
                    </a:solidFill>
                  </a:rPr>
                  <a:t> = </a:t>
                </a:r>
                <a14:m>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𝑝</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𝐷</m:t>
                        </m:r>
                        <m:r>
                          <a:rPr lang="en-US" sz="3200" i="1">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m:t>
                        </m:r>
                      </m:num>
                      <m:den>
                        <m:r>
                          <a:rPr lang="en-US" sz="3200" b="0" i="1" smtClean="0">
                            <a:solidFill>
                              <a:srgbClr val="000000"/>
                            </a:solidFill>
                            <a:latin typeface="Cambria Math" panose="02040503050406030204" pitchFamily="18" charset="0"/>
                          </a:rPr>
                          <m:t>𝑝</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𝐷</m:t>
                        </m:r>
                        <m:r>
                          <a:rPr lang="en-US" sz="3200" b="0" i="1" smtClean="0">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i="1" baseline="-2500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den>
                    </m:f>
                  </m:oMath>
                </a14:m>
                <a:r>
                  <a:rPr lang="en-US" sz="3200" dirty="0">
                    <a:solidFill>
                      <a:srgbClr val="000000"/>
                    </a:solidFill>
                  </a:rPr>
                  <a:t> </a:t>
                </a:r>
              </a:p>
              <a:p>
                <a:pPr marL="0" indent="0" algn="ctr">
                  <a:buNone/>
                </a:pPr>
                <a14:m>
                  <m:oMath xmlns:m="http://schemas.openxmlformats.org/officeDocument/2006/math">
                    <m:f>
                      <m:fPr>
                        <m:ctrlPr>
                          <a:rPr lang="en-US" sz="3200" i="1">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𝑎𝑔𝑒</m:t>
                        </m:r>
                        <m:r>
                          <a:rPr lang="en-US" sz="3200" b="0" i="1" smtClean="0">
                            <a:solidFill>
                              <a:srgbClr val="000000"/>
                            </a:solidFill>
                            <a:latin typeface="Cambria Math" panose="02040503050406030204" pitchFamily="18" charset="0"/>
                          </a:rPr>
                          <m:t>𝑥</m:t>
                        </m:r>
                      </m:num>
                      <m:den>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den>
                    </m:f>
                  </m:oMath>
                </a14:m>
                <a:r>
                  <a:rPr lang="en-US" sz="3200" dirty="0">
                    <a:solidFill>
                      <a:srgbClr val="000000"/>
                    </a:solidFill>
                  </a:rPr>
                  <a:t> --&gt; </a:t>
                </a:r>
                <a14:m>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num>
                      <m:den>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𝑎𝑔𝑒</m:t>
                        </m:r>
                        <m:r>
                          <a:rPr lang="en-US" sz="3200" i="1">
                            <a:solidFill>
                              <a:srgbClr val="000000"/>
                            </a:solidFill>
                            <a:latin typeface="Cambria Math" panose="02040503050406030204" pitchFamily="18" charset="0"/>
                          </a:rPr>
                          <m:t>𝑥</m:t>
                        </m:r>
                      </m:den>
                    </m:f>
                  </m:oMath>
                </a14:m>
                <a:r>
                  <a:rPr lang="en-US" sz="3200" dirty="0">
                    <a:solidFill>
                      <a:srgbClr val="000000"/>
                    </a:solidFill>
                  </a:rPr>
                  <a:t> </a:t>
                </a:r>
              </a:p>
              <a:p>
                <a:pPr marL="0" indent="0" algn="ctr">
                  <a:buNone/>
                </a:pPr>
                <a:endParaRPr lang="en-US" sz="3200" dirty="0">
                  <a:solidFill>
                    <a:srgbClr val="000000"/>
                  </a:solidFill>
                </a:endParaRPr>
              </a:p>
            </p:txBody>
          </p:sp>
        </mc:Choice>
        <mc:Fallback>
          <p:sp>
            <p:nvSpPr>
              <p:cNvPr id="3" name="Content Placeholder 2">
                <a:extLst>
                  <a:ext uri="{FF2B5EF4-FFF2-40B4-BE49-F238E27FC236}">
                    <a16:creationId xmlns:a16="http://schemas.microsoft.com/office/drawing/2014/main" id="{D02359D9-14DB-D14F-901E-61DB2B9190F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941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908310" y="82739"/>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6823641" y="470590"/>
            <a:ext cx="4262257" cy="1077218"/>
          </a:xfrm>
          <a:prstGeom prst="rect">
            <a:avLst/>
          </a:prstGeom>
          <a:noFill/>
        </p:spPr>
        <p:txBody>
          <a:bodyPr wrap="none" rtlCol="0">
            <a:spAutoFit/>
          </a:bodyPr>
          <a:lstStyle/>
          <a:p>
            <a:r>
              <a:rPr lang="en-US" sz="3200" b="1" dirty="0"/>
              <a:t>The classic example:</a:t>
            </a:r>
          </a:p>
          <a:p>
            <a:pPr algn="ctr"/>
            <a:r>
              <a:rPr lang="en-US" sz="3200" b="1" dirty="0"/>
              <a:t>1 article</a:t>
            </a:r>
          </a:p>
        </p:txBody>
      </p: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1618938229"/>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1366CED-0D2D-4D4A-AF3A-238256312E85}"/>
              </a:ext>
            </a:extLst>
          </p:cNvPr>
          <p:cNvSpPr txBox="1"/>
          <p:nvPr/>
        </p:nvSpPr>
        <p:spPr>
          <a:xfrm>
            <a:off x="2914959" y="5678433"/>
            <a:ext cx="579133" cy="369332"/>
          </a:xfrm>
          <a:prstGeom prst="rect">
            <a:avLst/>
          </a:prstGeom>
          <a:noFill/>
        </p:spPr>
        <p:txBody>
          <a:bodyPr wrap="none" rtlCol="0">
            <a:spAutoFit/>
          </a:bodyPr>
          <a:lstStyle/>
          <a:p>
            <a:r>
              <a:rPr lang="en-US" dirty="0"/>
              <a:t>You</a:t>
            </a:r>
          </a:p>
        </p:txBody>
      </p:sp>
      <p:sp>
        <p:nvSpPr>
          <p:cNvPr id="17" name="TextBox 16">
            <a:extLst>
              <a:ext uri="{FF2B5EF4-FFF2-40B4-BE49-F238E27FC236}">
                <a16:creationId xmlns:a16="http://schemas.microsoft.com/office/drawing/2014/main" id="{00CC1B5D-B3BB-326C-9FCB-6D49ADBA4E79}"/>
              </a:ext>
            </a:extLst>
          </p:cNvPr>
          <p:cNvSpPr txBox="1"/>
          <p:nvPr/>
        </p:nvSpPr>
        <p:spPr>
          <a:xfrm>
            <a:off x="4541905" y="6375151"/>
            <a:ext cx="4272773" cy="400110"/>
          </a:xfrm>
          <a:prstGeom prst="rect">
            <a:avLst/>
          </a:prstGeom>
          <a:noFill/>
        </p:spPr>
        <p:txBody>
          <a:bodyPr wrap="none" rtlCol="0">
            <a:spAutoFit/>
          </a:bodyPr>
          <a:lstStyle/>
          <a:p>
            <a:r>
              <a:rPr lang="en-US" sz="2000" dirty="0"/>
              <a:t>ESP is real based on 1 experiment</a:t>
            </a:r>
          </a:p>
        </p:txBody>
      </p:sp>
      <p:cxnSp>
        <p:nvCxnSpPr>
          <p:cNvPr id="18" name="Straight Connector 17">
            <a:extLst>
              <a:ext uri="{FF2B5EF4-FFF2-40B4-BE49-F238E27FC236}">
                <a16:creationId xmlns:a16="http://schemas.microsoft.com/office/drawing/2014/main" id="{C066E31C-F9D5-13C7-FE3E-A20E867DF75B}"/>
              </a:ext>
            </a:extLst>
          </p:cNvPr>
          <p:cNvCxnSpPr/>
          <p:nvPr/>
        </p:nvCxnSpPr>
        <p:spPr>
          <a:xfrm>
            <a:off x="3014132" y="265853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2407B45-922F-7018-3B8B-06393F8A56D9}"/>
              </a:ext>
            </a:extLst>
          </p:cNvPr>
          <p:cNvSpPr txBox="1"/>
          <p:nvPr/>
        </p:nvSpPr>
        <p:spPr>
          <a:xfrm>
            <a:off x="2889004" y="6358848"/>
            <a:ext cx="319318"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615504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2359D9-14DB-D14F-901E-61DB2B9190F9}"/>
                  </a:ext>
                </a:extLst>
              </p:cNvPr>
              <p:cNvSpPr>
                <a:spLocks noGrp="1"/>
              </p:cNvSpPr>
              <p:nvPr>
                <p:ph idx="1"/>
              </p:nvPr>
            </p:nvSpPr>
            <p:spPr/>
            <p:txBody>
              <a:bodyPr>
                <a:normAutofit lnSpcReduction="10000"/>
              </a:bodyPr>
              <a:lstStyle/>
              <a:p>
                <a:pPr marL="0" indent="0" algn="ctr">
                  <a:buNone/>
                </a:pPr>
                <a14:m>
                  <m:oMath xmlns:m="http://schemas.openxmlformats.org/officeDocument/2006/math">
                    <m:f>
                      <m:fPr>
                        <m:ctrlPr>
                          <a:rPr lang="en-US" sz="3200" i="1" smtClean="0">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𝑡h𝑒</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num>
                      <m:den>
                        <m:r>
                          <a:rPr lang="en-US" sz="3200" b="0" i="1" smtClean="0">
                            <a:solidFill>
                              <a:srgbClr val="000000"/>
                            </a:solidFill>
                            <a:latin typeface="Cambria Math" panose="02040503050406030204" pitchFamily="18" charset="0"/>
                          </a:rPr>
                          <m:t>𝑙𝑖𝑘𝑒𝑙𝑖h𝑜𝑜𝑑</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𝑜𝑓</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𝑑𝑎𝑡𝑎</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𝑔𝑖𝑣𝑒𝑛</m:t>
                        </m:r>
                        <m:r>
                          <a:rPr lang="en-US" sz="3200" b="0" i="1" smtClean="0">
                            <a:solidFill>
                              <a:srgbClr val="000000"/>
                            </a:solidFill>
                            <a:latin typeface="Cambria Math" panose="02040503050406030204" pitchFamily="18" charset="0"/>
                          </a:rPr>
                          <m:t> </m:t>
                        </m:r>
                        <m:r>
                          <a:rPr lang="en-US" sz="3200" b="0" i="1" smtClean="0">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0</m:t>
                        </m:r>
                      </m:den>
                    </m:f>
                  </m:oMath>
                </a14:m>
                <a:r>
                  <a:rPr lang="en-US" sz="3200" dirty="0">
                    <a:solidFill>
                      <a:srgbClr val="000000"/>
                    </a:solidFill>
                  </a:rPr>
                  <a:t> = </a:t>
                </a:r>
                <a14:m>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𝑝</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𝐷</m:t>
                        </m:r>
                        <m:r>
                          <a:rPr lang="en-US" sz="3200" i="1">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b="0" i="1" baseline="-25000" smtClean="0">
                            <a:solidFill>
                              <a:srgbClr val="000000"/>
                            </a:solidFill>
                            <a:latin typeface="Cambria Math" panose="02040503050406030204" pitchFamily="18" charset="0"/>
                          </a:rPr>
                          <m:t>1</m:t>
                        </m:r>
                        <m:r>
                          <a:rPr lang="en-US" sz="3200" i="1">
                            <a:solidFill>
                              <a:srgbClr val="000000"/>
                            </a:solidFill>
                            <a:latin typeface="Cambria Math" panose="02040503050406030204" pitchFamily="18" charset="0"/>
                          </a:rPr>
                          <m:t>)</m:t>
                        </m:r>
                      </m:num>
                      <m:den>
                        <m:r>
                          <a:rPr lang="en-US" sz="3200" b="0" i="1" smtClean="0">
                            <a:solidFill>
                              <a:srgbClr val="000000"/>
                            </a:solidFill>
                            <a:latin typeface="Cambria Math" panose="02040503050406030204" pitchFamily="18" charset="0"/>
                          </a:rPr>
                          <m:t>𝑝</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𝐷</m:t>
                        </m:r>
                        <m:r>
                          <a:rPr lang="en-US" sz="3200" b="0" i="1" smtClean="0">
                            <a:solidFill>
                              <a:srgbClr val="000000"/>
                            </a:solidFill>
                            <a:latin typeface="Cambria Math" panose="02040503050406030204" pitchFamily="18" charset="0"/>
                          </a:rPr>
                          <m:t>| </m:t>
                        </m:r>
                        <m:r>
                          <a:rPr lang="en-US" sz="3200" i="1">
                            <a:solidFill>
                              <a:srgbClr val="000000"/>
                            </a:solidFill>
                            <a:latin typeface="Cambria Math" panose="02040503050406030204" pitchFamily="18" charset="0"/>
                          </a:rPr>
                          <m:t>𝐻</m:t>
                        </m:r>
                        <m:r>
                          <a:rPr lang="en-US" sz="3200" i="1" baseline="-2500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den>
                    </m:f>
                  </m:oMath>
                </a14:m>
                <a:r>
                  <a:rPr lang="en-US" sz="3200" dirty="0">
                    <a:solidFill>
                      <a:srgbClr val="000000"/>
                    </a:solidFill>
                  </a:rPr>
                  <a:t> </a:t>
                </a:r>
              </a:p>
              <a:p>
                <a:pPr marL="0" indent="0" algn="ctr">
                  <a:buNone/>
                </a:pPr>
                <a14:m>
                  <m:oMath xmlns:m="http://schemas.openxmlformats.org/officeDocument/2006/math">
                    <m:f>
                      <m:fPr>
                        <m:ctrlPr>
                          <a:rPr lang="en-US" sz="3200" i="1">
                            <a:solidFill>
                              <a:srgbClr val="000000"/>
                            </a:solidFill>
                            <a:latin typeface="Cambria Math" panose="02040503050406030204" pitchFamily="18" charset="0"/>
                          </a:rPr>
                        </m:ctrlPr>
                      </m:fPr>
                      <m:num>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0</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𝑎𝑔𝑒</m:t>
                        </m:r>
                        <m:r>
                          <a:rPr lang="en-US" sz="3200" b="0" i="1" smtClean="0">
                            <a:solidFill>
                              <a:srgbClr val="000000"/>
                            </a:solidFill>
                            <a:latin typeface="Cambria Math" panose="02040503050406030204" pitchFamily="18" charset="0"/>
                          </a:rPr>
                          <m:t>𝑥</m:t>
                        </m:r>
                      </m:num>
                      <m:den>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den>
                    </m:f>
                  </m:oMath>
                </a14:m>
                <a:r>
                  <a:rPr lang="en-US" sz="3200" dirty="0">
                    <a:solidFill>
                      <a:srgbClr val="000000"/>
                    </a:solidFill>
                  </a:rPr>
                  <a:t> --&gt; </a:t>
                </a:r>
                <a14:m>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num>
                      <m:den>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𝑎𝑔𝑒</m:t>
                        </m:r>
                        <m:r>
                          <a:rPr lang="en-US" sz="3200" i="1">
                            <a:solidFill>
                              <a:srgbClr val="000000"/>
                            </a:solidFill>
                            <a:latin typeface="Cambria Math" panose="02040503050406030204" pitchFamily="18" charset="0"/>
                          </a:rPr>
                          <m:t>𝑥</m:t>
                        </m:r>
                      </m:den>
                    </m:f>
                  </m:oMath>
                </a14:m>
                <a:r>
                  <a:rPr lang="en-US" sz="3200" dirty="0">
                    <a:solidFill>
                      <a:srgbClr val="000000"/>
                    </a:solidFill>
                  </a:rPr>
                  <a:t> </a:t>
                </a:r>
              </a:p>
              <a:p>
                <a:pPr marL="0" indent="0" algn="ctr">
                  <a:buNone/>
                </a:pPr>
                <a14:m>
                  <m:oMathPara xmlns:m="http://schemas.openxmlformats.org/officeDocument/2006/math">
                    <m:oMathParaPr>
                      <m:jc m:val="centerGroup"/>
                    </m:oMathParaPr>
                    <m:oMath xmlns:m="http://schemas.openxmlformats.org/officeDocument/2006/math">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𝑎𝑔𝑒</m:t>
                          </m:r>
                          <m:r>
                            <a:rPr lang="en-US" sz="3200" i="1">
                              <a:solidFill>
                                <a:srgbClr val="000000"/>
                              </a:solidFill>
                              <a:latin typeface="Cambria Math" panose="02040503050406030204" pitchFamily="18" charset="0"/>
                            </a:rPr>
                            <m:t>𝑥</m:t>
                          </m:r>
                          <m:r>
                            <a:rPr lang="en-US" sz="3200" b="0" i="1" smtClean="0">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b="0" i="1" baseline="-25000" smtClean="0">
                              <a:solidFill>
                                <a:srgbClr val="000000"/>
                              </a:solidFill>
                              <a:latin typeface="Cambria Math" panose="02040503050406030204" pitchFamily="18" charset="0"/>
                            </a:rPr>
                            <m:t>𝑆𝐸𝑆</m:t>
                          </m:r>
                          <m:r>
                            <a:rPr lang="en-US" sz="3200" i="1">
                              <a:solidFill>
                                <a:srgbClr val="000000"/>
                              </a:solidFill>
                              <a:latin typeface="Cambria Math" panose="02040503050406030204" pitchFamily="18" charset="0"/>
                            </a:rPr>
                            <m:t>𝑥</m:t>
                          </m:r>
                        </m:num>
                        <m:den>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0</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𝑎𝑔𝑒</m:t>
                          </m:r>
                          <m:r>
                            <a:rPr lang="en-US" sz="3200" i="1">
                              <a:solidFill>
                                <a:srgbClr val="000000"/>
                              </a:solidFill>
                              <a:latin typeface="Cambria Math" panose="02040503050406030204" pitchFamily="18" charset="0"/>
                            </a:rPr>
                            <m:t>𝑥</m:t>
                          </m:r>
                          <m:r>
                            <a:rPr lang="en-US" sz="3200" b="0" i="1" smtClean="0">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𝛽</m:t>
                          </m:r>
                          <m:r>
                            <a:rPr lang="en-US" sz="3200" i="1" baseline="-25000">
                              <a:solidFill>
                                <a:srgbClr val="000000"/>
                              </a:solidFill>
                              <a:latin typeface="Cambria Math" panose="02040503050406030204" pitchFamily="18" charset="0"/>
                            </a:rPr>
                            <m:t>𝑆𝐸𝑆</m:t>
                          </m:r>
                          <m:r>
                            <a:rPr lang="en-US" sz="3200" i="1">
                              <a:solidFill>
                                <a:srgbClr val="000000"/>
                              </a:solidFill>
                              <a:latin typeface="Cambria Math" panose="02040503050406030204" pitchFamily="18" charset="0"/>
                            </a:rPr>
                            <m:t>𝑥</m:t>
                          </m:r>
                        </m:den>
                      </m:f>
                    </m:oMath>
                  </m:oMathPara>
                </a14:m>
                <a:endParaRPr lang="en-US" sz="3200" dirty="0">
                  <a:solidFill>
                    <a:srgbClr val="000000"/>
                  </a:solidFill>
                </a:endParaRPr>
              </a:p>
            </p:txBody>
          </p:sp>
        </mc:Choice>
        <mc:Fallback>
          <p:sp>
            <p:nvSpPr>
              <p:cNvPr id="3" name="Content Placeholder 2">
                <a:extLst>
                  <a:ext uri="{FF2B5EF4-FFF2-40B4-BE49-F238E27FC236}">
                    <a16:creationId xmlns:a16="http://schemas.microsoft.com/office/drawing/2014/main" id="{D02359D9-14DB-D14F-901E-61DB2B9190F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8138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3092351507"/>
              </p:ext>
            </p:extLst>
          </p:nvPr>
        </p:nvGraphicFramePr>
        <p:xfrm>
          <a:off x="832642" y="1859280"/>
          <a:ext cx="10526715" cy="243332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130277">
                  <a:extLst>
                    <a:ext uri="{9D8B030D-6E8A-4147-A177-3AD203B41FA5}">
                      <a16:colId xmlns:a16="http://schemas.microsoft.com/office/drawing/2014/main" val="426823189"/>
                    </a:ext>
                  </a:extLst>
                </a:gridCol>
                <a:gridCol w="2563887">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Flat</a:t>
                      </a:r>
                    </a:p>
                  </a:txBody>
                  <a:tcPr/>
                </a:tc>
                <a:tc>
                  <a:txBody>
                    <a:bodyPr/>
                    <a:lstStyle/>
                    <a:p>
                      <a:pPr algn="ctr"/>
                      <a:r>
                        <a:rPr lang="en-US" dirty="0"/>
                        <a:t>3.23</a:t>
                      </a:r>
                    </a:p>
                  </a:txBody>
                  <a:tcPr/>
                </a:tc>
                <a:tc>
                  <a:txBody>
                    <a:bodyPr/>
                    <a:lstStyle/>
                    <a:p>
                      <a:pPr algn="ctr"/>
                      <a:r>
                        <a:rPr lang="en-US" dirty="0"/>
                        <a:t>1/3.23 = .31</a:t>
                      </a:r>
                    </a:p>
                  </a:txBody>
                  <a:tcPr/>
                </a:tc>
                <a:extLst>
                  <a:ext uri="{0D108BD9-81ED-4DB2-BD59-A6C34878D82A}">
                    <a16:rowId xmlns:a16="http://schemas.microsoft.com/office/drawing/2014/main" val="4116685767"/>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4321916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190767180"/>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1006404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153486638"/>
                  </a:ext>
                </a:extLst>
              </a:tr>
            </a:tbl>
          </a:graphicData>
        </a:graphic>
      </p:graphicFrame>
      <p:sp>
        <p:nvSpPr>
          <p:cNvPr id="8" name="TextBox 7">
            <a:extLst>
              <a:ext uri="{FF2B5EF4-FFF2-40B4-BE49-F238E27FC236}">
                <a16:creationId xmlns:a16="http://schemas.microsoft.com/office/drawing/2014/main" id="{54F3F8EF-9DFA-534C-B670-73CED993618B}"/>
              </a:ext>
            </a:extLst>
          </p:cNvPr>
          <p:cNvSpPr txBox="1"/>
          <p:nvPr/>
        </p:nvSpPr>
        <p:spPr>
          <a:xfrm>
            <a:off x="989400" y="4835330"/>
            <a:ext cx="10369957" cy="830997"/>
          </a:xfrm>
          <a:prstGeom prst="rect">
            <a:avLst/>
          </a:prstGeom>
          <a:noFill/>
        </p:spPr>
        <p:txBody>
          <a:bodyPr wrap="square" rtlCol="0">
            <a:spAutoFit/>
          </a:bodyPr>
          <a:lstStyle/>
          <a:p>
            <a:r>
              <a:rPr lang="en-US" sz="2400" dirty="0"/>
              <a:t>The likelihood of the Null is 3.23 times greater than the likelihood of the alternative.</a:t>
            </a:r>
          </a:p>
        </p:txBody>
      </p:sp>
    </p:spTree>
    <p:extLst>
      <p:ext uri="{BB962C8B-B14F-4D97-AF65-F5344CB8AC3E}">
        <p14:creationId xmlns:p14="http://schemas.microsoft.com/office/powerpoint/2010/main" val="250263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					Jeffrey’s Levels</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3438359835"/>
              </p:ext>
            </p:extLst>
          </p:nvPr>
        </p:nvGraphicFramePr>
        <p:xfrm>
          <a:off x="832642" y="1859280"/>
          <a:ext cx="10526715" cy="243332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130277">
                  <a:extLst>
                    <a:ext uri="{9D8B030D-6E8A-4147-A177-3AD203B41FA5}">
                      <a16:colId xmlns:a16="http://schemas.microsoft.com/office/drawing/2014/main" val="426823189"/>
                    </a:ext>
                  </a:extLst>
                </a:gridCol>
                <a:gridCol w="2563887">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Flat</a:t>
                      </a:r>
                    </a:p>
                  </a:txBody>
                  <a:tcPr/>
                </a:tc>
                <a:tc>
                  <a:txBody>
                    <a:bodyPr/>
                    <a:lstStyle/>
                    <a:p>
                      <a:pPr algn="ctr"/>
                      <a:r>
                        <a:rPr lang="en-US" dirty="0"/>
                        <a:t>3.23</a:t>
                      </a:r>
                    </a:p>
                  </a:txBody>
                  <a:tcPr/>
                </a:tc>
                <a:tc>
                  <a:txBody>
                    <a:bodyPr/>
                    <a:lstStyle/>
                    <a:p>
                      <a:pPr algn="ctr"/>
                      <a:r>
                        <a:rPr lang="en-US" dirty="0"/>
                        <a:t>1/3.23 = .31</a:t>
                      </a:r>
                    </a:p>
                  </a:txBody>
                  <a:tcPr/>
                </a:tc>
                <a:extLst>
                  <a:ext uri="{0D108BD9-81ED-4DB2-BD59-A6C34878D82A}">
                    <a16:rowId xmlns:a16="http://schemas.microsoft.com/office/drawing/2014/main" val="4116685767"/>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64321916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190767180"/>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1006404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153486638"/>
                  </a:ext>
                </a:extLst>
              </a:tr>
            </a:tbl>
          </a:graphicData>
        </a:graphic>
      </p:graphicFrame>
      <p:sp>
        <p:nvSpPr>
          <p:cNvPr id="8" name="TextBox 7">
            <a:extLst>
              <a:ext uri="{FF2B5EF4-FFF2-40B4-BE49-F238E27FC236}">
                <a16:creationId xmlns:a16="http://schemas.microsoft.com/office/drawing/2014/main" id="{54F3F8EF-9DFA-534C-B670-73CED993618B}"/>
              </a:ext>
            </a:extLst>
          </p:cNvPr>
          <p:cNvSpPr txBox="1"/>
          <p:nvPr/>
        </p:nvSpPr>
        <p:spPr>
          <a:xfrm>
            <a:off x="989400" y="4835330"/>
            <a:ext cx="10369957" cy="830997"/>
          </a:xfrm>
          <a:prstGeom prst="rect">
            <a:avLst/>
          </a:prstGeom>
          <a:noFill/>
        </p:spPr>
        <p:txBody>
          <a:bodyPr wrap="square" rtlCol="0">
            <a:spAutoFit/>
          </a:bodyPr>
          <a:lstStyle/>
          <a:p>
            <a:r>
              <a:rPr lang="en-US" sz="2400" dirty="0"/>
              <a:t>The likelihood of the Null is 3.23 times greater than the likelihood of the alternative.</a:t>
            </a:r>
          </a:p>
        </p:txBody>
      </p:sp>
      <p:pic>
        <p:nvPicPr>
          <p:cNvPr id="28674" name="Picture 2" descr="Table 1 from Bayesian inference for psychology. Part II: Example  applications with JASP | Semantic Scholar">
            <a:extLst>
              <a:ext uri="{FF2B5EF4-FFF2-40B4-BE49-F238E27FC236}">
                <a16:creationId xmlns:a16="http://schemas.microsoft.com/office/drawing/2014/main" id="{C91A9201-4E03-0F40-BCB8-21D6A77D96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877"/>
          <a:stretch/>
        </p:blipFill>
        <p:spPr bwMode="auto">
          <a:xfrm>
            <a:off x="384765" y="1306316"/>
            <a:ext cx="8407400" cy="35290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71D399-584B-B34C-A98C-AAC0F4662AB1}"/>
              </a:ext>
            </a:extLst>
          </p:cNvPr>
          <p:cNvSpPr/>
          <p:nvPr/>
        </p:nvSpPr>
        <p:spPr>
          <a:xfrm>
            <a:off x="384765" y="3429000"/>
            <a:ext cx="8407400" cy="542925"/>
          </a:xfrm>
          <a:prstGeom prst="rect">
            <a:avLst/>
          </a:prstGeom>
          <a:noFill/>
          <a:ln w="444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067F1DA-337B-F041-B303-BC55F666FC63}"/>
              </a:ext>
            </a:extLst>
          </p:cNvPr>
          <p:cNvSpPr/>
          <p:nvPr/>
        </p:nvSpPr>
        <p:spPr>
          <a:xfrm>
            <a:off x="7972425" y="2182992"/>
            <a:ext cx="428625" cy="382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F665F6-227C-BA4D-A10E-A40CAA6BCEB8}"/>
              </a:ext>
            </a:extLst>
          </p:cNvPr>
          <p:cNvSpPr/>
          <p:nvPr/>
        </p:nvSpPr>
        <p:spPr>
          <a:xfrm>
            <a:off x="8363540" y="2645658"/>
            <a:ext cx="428625" cy="382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203F68-9282-4A46-B871-4257BCB92961}"/>
              </a:ext>
            </a:extLst>
          </p:cNvPr>
          <p:cNvSpPr/>
          <p:nvPr/>
        </p:nvSpPr>
        <p:spPr>
          <a:xfrm>
            <a:off x="7758112" y="3013973"/>
            <a:ext cx="428625" cy="382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764537-3AC1-664D-B251-4737AFEEFC28}"/>
              </a:ext>
            </a:extLst>
          </p:cNvPr>
          <p:cNvSpPr/>
          <p:nvPr/>
        </p:nvSpPr>
        <p:spPr>
          <a:xfrm>
            <a:off x="8149227" y="3509160"/>
            <a:ext cx="428625" cy="382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34C6B3-72D9-494B-8A48-855CDD2594B6}"/>
              </a:ext>
            </a:extLst>
          </p:cNvPr>
          <p:cNvSpPr/>
          <p:nvPr/>
        </p:nvSpPr>
        <p:spPr>
          <a:xfrm>
            <a:off x="8197441" y="4021024"/>
            <a:ext cx="428625" cy="382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903549409"/>
              </p:ext>
            </p:extLst>
          </p:nvPr>
        </p:nvGraphicFramePr>
        <p:xfrm>
          <a:off x="832642" y="1859280"/>
          <a:ext cx="10526715" cy="243332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130277">
                  <a:extLst>
                    <a:ext uri="{9D8B030D-6E8A-4147-A177-3AD203B41FA5}">
                      <a16:colId xmlns:a16="http://schemas.microsoft.com/office/drawing/2014/main" val="426823189"/>
                    </a:ext>
                  </a:extLst>
                </a:gridCol>
                <a:gridCol w="2563887">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Flat</a:t>
                      </a:r>
                    </a:p>
                  </a:txBody>
                  <a:tcPr/>
                </a:tc>
                <a:tc>
                  <a:txBody>
                    <a:bodyPr/>
                    <a:lstStyle/>
                    <a:p>
                      <a:pPr algn="ctr"/>
                      <a:r>
                        <a:rPr lang="en-US" dirty="0"/>
                        <a:t>3.23</a:t>
                      </a:r>
                    </a:p>
                  </a:txBody>
                  <a:tcPr/>
                </a:tc>
                <a:tc>
                  <a:txBody>
                    <a:bodyPr/>
                    <a:lstStyle/>
                    <a:p>
                      <a:pPr algn="ctr"/>
                      <a:r>
                        <a:rPr lang="en-US" dirty="0"/>
                        <a:t>1/3.23 = .31</a:t>
                      </a:r>
                    </a:p>
                  </a:txBody>
                  <a:tcPr/>
                </a:tc>
                <a:extLst>
                  <a:ext uri="{0D108BD9-81ED-4DB2-BD59-A6C34878D82A}">
                    <a16:rowId xmlns:a16="http://schemas.microsoft.com/office/drawing/2014/main" val="4116685767"/>
                  </a:ext>
                </a:extLst>
              </a:tr>
              <a:tr h="370840">
                <a:tc>
                  <a:txBody>
                    <a:bodyPr/>
                    <a:lstStyle/>
                    <a:p>
                      <a:pPr algn="ctr"/>
                      <a:r>
                        <a:rPr lang="en-US" b="1" dirty="0"/>
                        <a:t>Small</a:t>
                      </a:r>
                    </a:p>
                  </a:txBody>
                  <a:tcPr/>
                </a:tc>
                <a:tc>
                  <a:txBody>
                    <a:bodyPr/>
                    <a:lstStyle/>
                    <a:p>
                      <a:pPr algn="ctr"/>
                      <a:r>
                        <a:rPr lang="en-US" b="1" dirty="0"/>
                        <a:t>No</a:t>
                      </a:r>
                    </a:p>
                  </a:txBody>
                  <a:tcPr/>
                </a:tc>
                <a:tc>
                  <a:txBody>
                    <a:bodyPr/>
                    <a:lstStyle/>
                    <a:p>
                      <a:pPr algn="ctr"/>
                      <a:r>
                        <a:rPr lang="en-US" b="1" dirty="0"/>
                        <a:t>Diffuse</a:t>
                      </a:r>
                    </a:p>
                  </a:txBody>
                  <a:tcPr/>
                </a:tc>
                <a:tc>
                  <a:txBody>
                    <a:bodyPr/>
                    <a:lstStyle/>
                    <a:p>
                      <a:pPr algn="ctr"/>
                      <a:r>
                        <a:rPr lang="en-US" b="1" dirty="0"/>
                        <a:t>45.6</a:t>
                      </a:r>
                    </a:p>
                  </a:txBody>
                  <a:tcPr/>
                </a:tc>
                <a:tc>
                  <a:txBody>
                    <a:bodyPr/>
                    <a:lstStyle/>
                    <a:p>
                      <a:pPr algn="ctr"/>
                      <a:r>
                        <a:rPr lang="en-US" b="1" dirty="0"/>
                        <a:t>.02</a:t>
                      </a:r>
                    </a:p>
                  </a:txBody>
                  <a:tcPr/>
                </a:tc>
                <a:extLst>
                  <a:ext uri="{0D108BD9-81ED-4DB2-BD59-A6C34878D82A}">
                    <a16:rowId xmlns:a16="http://schemas.microsoft.com/office/drawing/2014/main" val="2643219165"/>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Weak</a:t>
                      </a:r>
                    </a:p>
                  </a:txBody>
                  <a:tcPr/>
                </a:tc>
                <a:tc>
                  <a:txBody>
                    <a:bodyPr/>
                    <a:lstStyle/>
                    <a:p>
                      <a:pPr algn="ctr"/>
                      <a:r>
                        <a:rPr lang="en-US" dirty="0"/>
                        <a:t>5.17</a:t>
                      </a:r>
                    </a:p>
                  </a:txBody>
                  <a:tcPr/>
                </a:tc>
                <a:tc>
                  <a:txBody>
                    <a:bodyPr/>
                    <a:lstStyle/>
                    <a:p>
                      <a:pPr algn="ctr"/>
                      <a:r>
                        <a:rPr lang="en-US" dirty="0"/>
                        <a:t>.19</a:t>
                      </a:r>
                    </a:p>
                  </a:txBody>
                  <a:tcPr/>
                </a:tc>
                <a:extLst>
                  <a:ext uri="{0D108BD9-81ED-4DB2-BD59-A6C34878D82A}">
                    <a16:rowId xmlns:a16="http://schemas.microsoft.com/office/drawing/2014/main" val="3190767180"/>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Informative</a:t>
                      </a:r>
                    </a:p>
                  </a:txBody>
                  <a:tcPr/>
                </a:tc>
                <a:tc>
                  <a:txBody>
                    <a:bodyPr/>
                    <a:lstStyle/>
                    <a:p>
                      <a:pPr algn="ctr"/>
                      <a:r>
                        <a:rPr lang="en-US" dirty="0"/>
                        <a:t>7.25</a:t>
                      </a:r>
                    </a:p>
                  </a:txBody>
                  <a:tcPr/>
                </a:tc>
                <a:tc>
                  <a:txBody>
                    <a:bodyPr/>
                    <a:lstStyle/>
                    <a:p>
                      <a:pPr algn="ctr"/>
                      <a:r>
                        <a:rPr lang="en-US" dirty="0"/>
                        <a:t>.14</a:t>
                      </a:r>
                    </a:p>
                  </a:txBody>
                  <a:tcPr/>
                </a:tc>
                <a:extLst>
                  <a:ext uri="{0D108BD9-81ED-4DB2-BD59-A6C34878D82A}">
                    <a16:rowId xmlns:a16="http://schemas.microsoft.com/office/drawing/2014/main" val="3510064045"/>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Hyper-Informative</a:t>
                      </a:r>
                    </a:p>
                  </a:txBody>
                  <a:tcPr/>
                </a:tc>
                <a:tc>
                  <a:txBody>
                    <a:bodyPr/>
                    <a:lstStyle/>
                    <a:p>
                      <a:pPr algn="ctr"/>
                      <a:r>
                        <a:rPr lang="en-US" dirty="0"/>
                        <a:t>9.54</a:t>
                      </a:r>
                    </a:p>
                  </a:txBody>
                  <a:tcPr/>
                </a:tc>
                <a:tc>
                  <a:txBody>
                    <a:bodyPr/>
                    <a:lstStyle/>
                    <a:p>
                      <a:pPr algn="ctr"/>
                      <a:r>
                        <a:rPr lang="en-US" dirty="0"/>
                        <a:t>.10</a:t>
                      </a:r>
                    </a:p>
                  </a:txBody>
                  <a:tcPr/>
                </a:tc>
                <a:extLst>
                  <a:ext uri="{0D108BD9-81ED-4DB2-BD59-A6C34878D82A}">
                    <a16:rowId xmlns:a16="http://schemas.microsoft.com/office/drawing/2014/main" val="3153486638"/>
                  </a:ext>
                </a:extLst>
              </a:tr>
            </a:tbl>
          </a:graphicData>
        </a:graphic>
      </p:graphicFrame>
    </p:spTree>
    <p:extLst>
      <p:ext uri="{BB962C8B-B14F-4D97-AF65-F5344CB8AC3E}">
        <p14:creationId xmlns:p14="http://schemas.microsoft.com/office/powerpoint/2010/main" val="1713732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pic>
        <p:nvPicPr>
          <p:cNvPr id="4" name="Picture 3">
            <a:extLst>
              <a:ext uri="{FF2B5EF4-FFF2-40B4-BE49-F238E27FC236}">
                <a16:creationId xmlns:a16="http://schemas.microsoft.com/office/drawing/2014/main" id="{6E64534E-DC15-4849-BE35-52CD323A5954}"/>
              </a:ext>
            </a:extLst>
          </p:cNvPr>
          <p:cNvPicPr>
            <a:picLocks noChangeAspect="1"/>
          </p:cNvPicPr>
          <p:nvPr/>
        </p:nvPicPr>
        <p:blipFill>
          <a:blip r:embed="rId3"/>
          <a:stretch>
            <a:fillRect/>
          </a:stretch>
        </p:blipFill>
        <p:spPr>
          <a:xfrm>
            <a:off x="6251986" y="2660833"/>
            <a:ext cx="5803380" cy="3583587"/>
          </a:xfrm>
          <a:prstGeom prst="rect">
            <a:avLst/>
          </a:prstGeom>
        </p:spPr>
      </p:pic>
      <p:pic>
        <p:nvPicPr>
          <p:cNvPr id="5" name="Picture 4">
            <a:extLst>
              <a:ext uri="{FF2B5EF4-FFF2-40B4-BE49-F238E27FC236}">
                <a16:creationId xmlns:a16="http://schemas.microsoft.com/office/drawing/2014/main" id="{D09A3998-5226-D640-92EB-B460C6C83ECC}"/>
              </a:ext>
            </a:extLst>
          </p:cNvPr>
          <p:cNvPicPr>
            <a:picLocks noChangeAspect="1"/>
          </p:cNvPicPr>
          <p:nvPr/>
        </p:nvPicPr>
        <p:blipFill>
          <a:blip r:embed="rId4"/>
          <a:stretch>
            <a:fillRect/>
          </a:stretch>
        </p:blipFill>
        <p:spPr>
          <a:xfrm>
            <a:off x="97931" y="2660833"/>
            <a:ext cx="5842084" cy="3607487"/>
          </a:xfrm>
          <a:prstGeom prst="rect">
            <a:avLst/>
          </a:prstGeom>
        </p:spPr>
      </p:pic>
      <p:sp>
        <p:nvSpPr>
          <p:cNvPr id="3" name="TextBox 2">
            <a:extLst>
              <a:ext uri="{FF2B5EF4-FFF2-40B4-BE49-F238E27FC236}">
                <a16:creationId xmlns:a16="http://schemas.microsoft.com/office/drawing/2014/main" id="{C79F61D1-348F-504B-A60C-A844BDE68125}"/>
              </a:ext>
            </a:extLst>
          </p:cNvPr>
          <p:cNvSpPr txBox="1"/>
          <p:nvPr/>
        </p:nvSpPr>
        <p:spPr>
          <a:xfrm>
            <a:off x="631032" y="1460504"/>
            <a:ext cx="10929938" cy="830997"/>
          </a:xfrm>
          <a:prstGeom prst="rect">
            <a:avLst/>
          </a:prstGeom>
          <a:noFill/>
        </p:spPr>
        <p:txBody>
          <a:bodyPr wrap="square" rtlCol="0">
            <a:spAutoFit/>
          </a:bodyPr>
          <a:lstStyle/>
          <a:p>
            <a:r>
              <a:rPr lang="en-US" sz="2400" dirty="0"/>
              <a:t>When we include effect sizes in our priors that surround our data, our evidence for the null grows.</a:t>
            </a:r>
          </a:p>
        </p:txBody>
      </p:sp>
    </p:spTree>
    <p:extLst>
      <p:ext uri="{BB962C8B-B14F-4D97-AF65-F5344CB8AC3E}">
        <p14:creationId xmlns:p14="http://schemas.microsoft.com/office/powerpoint/2010/main" val="177070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93773F-8E9F-4F3E-A7D2-0EBECA70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D4CB5F-6B4A-1943-A174-2AFFBB76BB5B}"/>
              </a:ext>
            </a:extLst>
          </p:cNvPr>
          <p:cNvPicPr>
            <a:picLocks noChangeAspect="1"/>
          </p:cNvPicPr>
          <p:nvPr/>
        </p:nvPicPr>
        <p:blipFill rotWithShape="1">
          <a:blip r:embed="rId3"/>
          <a:srcRect t="7437" b="-215"/>
          <a:stretch/>
        </p:blipFill>
        <p:spPr>
          <a:xfrm>
            <a:off x="1772918" y="536295"/>
            <a:ext cx="8646164" cy="5675374"/>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TextBox 4">
            <a:extLst>
              <a:ext uri="{FF2B5EF4-FFF2-40B4-BE49-F238E27FC236}">
                <a16:creationId xmlns:a16="http://schemas.microsoft.com/office/drawing/2014/main" id="{136EC5D5-B5E6-AB4C-A3A9-7D6DEE0AAA81}"/>
              </a:ext>
            </a:extLst>
          </p:cNvPr>
          <p:cNvSpPr txBox="1"/>
          <p:nvPr/>
        </p:nvSpPr>
        <p:spPr>
          <a:xfrm>
            <a:off x="539400" y="6481669"/>
            <a:ext cx="7064178" cy="646331"/>
          </a:xfrm>
          <a:prstGeom prst="rect">
            <a:avLst/>
          </a:prstGeom>
          <a:noFill/>
        </p:spPr>
        <p:txBody>
          <a:bodyPr wrap="none" rtlCol="0">
            <a:spAutoFit/>
          </a:bodyPr>
          <a:lstStyle/>
          <a:p>
            <a:r>
              <a:rPr lang="en-US" spc="50" dirty="0">
                <a:solidFill>
                  <a:schemeClr val="tx1">
                    <a:alpha val="60000"/>
                  </a:schemeClr>
                </a:solidFill>
                <a:hlinkClick r:id="rId4"/>
              </a:rPr>
              <a:t>https://vasishth.github.io/bayescogsci/book/sec-N400BF.html</a:t>
            </a:r>
            <a:endParaRPr lang="en-US" spc="50" dirty="0">
              <a:solidFill>
                <a:schemeClr val="tx1">
                  <a:alpha val="60000"/>
                </a:schemeClr>
              </a:solidFill>
            </a:endParaRPr>
          </a:p>
          <a:p>
            <a:endParaRPr lang="en-US" dirty="0"/>
          </a:p>
        </p:txBody>
      </p:sp>
    </p:spTree>
    <p:extLst>
      <p:ext uri="{BB962C8B-B14F-4D97-AF65-F5344CB8AC3E}">
        <p14:creationId xmlns:p14="http://schemas.microsoft.com/office/powerpoint/2010/main" val="1733769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1824216750"/>
              </p:ext>
            </p:extLst>
          </p:nvPr>
        </p:nvGraphicFramePr>
        <p:xfrm>
          <a:off x="832642" y="1859280"/>
          <a:ext cx="10526715" cy="428752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130277">
                  <a:extLst>
                    <a:ext uri="{9D8B030D-6E8A-4147-A177-3AD203B41FA5}">
                      <a16:colId xmlns:a16="http://schemas.microsoft.com/office/drawing/2014/main" val="426823189"/>
                    </a:ext>
                  </a:extLst>
                </a:gridCol>
                <a:gridCol w="2563887">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Flat</a:t>
                      </a:r>
                    </a:p>
                  </a:txBody>
                  <a:tcPr/>
                </a:tc>
                <a:tc>
                  <a:txBody>
                    <a:bodyPr/>
                    <a:lstStyle/>
                    <a:p>
                      <a:pPr algn="ctr"/>
                      <a:r>
                        <a:rPr lang="en-US" dirty="0"/>
                        <a:t>3.23</a:t>
                      </a:r>
                    </a:p>
                  </a:txBody>
                  <a:tcPr/>
                </a:tc>
                <a:tc>
                  <a:txBody>
                    <a:bodyPr/>
                    <a:lstStyle/>
                    <a:p>
                      <a:pPr algn="ctr"/>
                      <a:r>
                        <a:rPr lang="en-US" dirty="0"/>
                        <a:t>1/3.23 = .31</a:t>
                      </a:r>
                    </a:p>
                  </a:txBody>
                  <a:tcPr/>
                </a:tc>
                <a:extLst>
                  <a:ext uri="{0D108BD9-81ED-4DB2-BD59-A6C34878D82A}">
                    <a16:rowId xmlns:a16="http://schemas.microsoft.com/office/drawing/2014/main" val="4116685767"/>
                  </a:ext>
                </a:extLst>
              </a:tr>
              <a:tr h="370840">
                <a:tc>
                  <a:txBody>
                    <a:bodyPr/>
                    <a:lstStyle/>
                    <a:p>
                      <a:pPr algn="ctr"/>
                      <a:r>
                        <a:rPr lang="en-US" b="0" dirty="0"/>
                        <a:t>Small</a:t>
                      </a:r>
                    </a:p>
                  </a:txBody>
                  <a:tcPr/>
                </a:tc>
                <a:tc>
                  <a:txBody>
                    <a:bodyPr/>
                    <a:lstStyle/>
                    <a:p>
                      <a:pPr algn="ctr"/>
                      <a:r>
                        <a:rPr lang="en-US" b="0" dirty="0"/>
                        <a:t>No</a:t>
                      </a:r>
                    </a:p>
                  </a:txBody>
                  <a:tcPr/>
                </a:tc>
                <a:tc>
                  <a:txBody>
                    <a:bodyPr/>
                    <a:lstStyle/>
                    <a:p>
                      <a:pPr algn="ctr"/>
                      <a:r>
                        <a:rPr lang="en-US" b="0" dirty="0"/>
                        <a:t>Diffuse</a:t>
                      </a:r>
                    </a:p>
                  </a:txBody>
                  <a:tcPr/>
                </a:tc>
                <a:tc>
                  <a:txBody>
                    <a:bodyPr/>
                    <a:lstStyle/>
                    <a:p>
                      <a:pPr algn="ctr"/>
                      <a:r>
                        <a:rPr lang="en-US" b="0" dirty="0"/>
                        <a:t>45.6</a:t>
                      </a:r>
                    </a:p>
                  </a:txBody>
                  <a:tcPr/>
                </a:tc>
                <a:tc>
                  <a:txBody>
                    <a:bodyPr/>
                    <a:lstStyle/>
                    <a:p>
                      <a:pPr algn="ctr"/>
                      <a:r>
                        <a:rPr lang="en-US" b="0" dirty="0"/>
                        <a:t>.02</a:t>
                      </a:r>
                    </a:p>
                  </a:txBody>
                  <a:tcPr/>
                </a:tc>
                <a:extLst>
                  <a:ext uri="{0D108BD9-81ED-4DB2-BD59-A6C34878D82A}">
                    <a16:rowId xmlns:a16="http://schemas.microsoft.com/office/drawing/2014/main" val="2643219165"/>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Weak</a:t>
                      </a:r>
                    </a:p>
                  </a:txBody>
                  <a:tcPr/>
                </a:tc>
                <a:tc>
                  <a:txBody>
                    <a:bodyPr/>
                    <a:lstStyle/>
                    <a:p>
                      <a:pPr algn="ctr"/>
                      <a:r>
                        <a:rPr lang="en-US" dirty="0"/>
                        <a:t>5.17</a:t>
                      </a:r>
                    </a:p>
                  </a:txBody>
                  <a:tcPr/>
                </a:tc>
                <a:tc>
                  <a:txBody>
                    <a:bodyPr/>
                    <a:lstStyle/>
                    <a:p>
                      <a:pPr algn="ctr"/>
                      <a:r>
                        <a:rPr lang="en-US" dirty="0"/>
                        <a:t>.19</a:t>
                      </a:r>
                    </a:p>
                  </a:txBody>
                  <a:tcPr/>
                </a:tc>
                <a:extLst>
                  <a:ext uri="{0D108BD9-81ED-4DB2-BD59-A6C34878D82A}">
                    <a16:rowId xmlns:a16="http://schemas.microsoft.com/office/drawing/2014/main" val="3190767180"/>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Informative</a:t>
                      </a:r>
                    </a:p>
                  </a:txBody>
                  <a:tcPr/>
                </a:tc>
                <a:tc>
                  <a:txBody>
                    <a:bodyPr/>
                    <a:lstStyle/>
                    <a:p>
                      <a:pPr algn="ctr"/>
                      <a:r>
                        <a:rPr lang="en-US" dirty="0"/>
                        <a:t>7.25</a:t>
                      </a:r>
                    </a:p>
                  </a:txBody>
                  <a:tcPr/>
                </a:tc>
                <a:tc>
                  <a:txBody>
                    <a:bodyPr/>
                    <a:lstStyle/>
                    <a:p>
                      <a:pPr algn="ctr"/>
                      <a:r>
                        <a:rPr lang="en-US" dirty="0"/>
                        <a:t>.14</a:t>
                      </a:r>
                    </a:p>
                  </a:txBody>
                  <a:tcPr/>
                </a:tc>
                <a:extLst>
                  <a:ext uri="{0D108BD9-81ED-4DB2-BD59-A6C34878D82A}">
                    <a16:rowId xmlns:a16="http://schemas.microsoft.com/office/drawing/2014/main" val="3510064045"/>
                  </a:ext>
                </a:extLst>
              </a:tr>
              <a:tr h="370840">
                <a:tc>
                  <a:txBody>
                    <a:bodyPr/>
                    <a:lstStyle/>
                    <a:p>
                      <a:pPr algn="ctr"/>
                      <a:r>
                        <a:rPr lang="en-US" dirty="0"/>
                        <a:t>Small</a:t>
                      </a:r>
                    </a:p>
                  </a:txBody>
                  <a:tcPr/>
                </a:tc>
                <a:tc>
                  <a:txBody>
                    <a:bodyPr/>
                    <a:lstStyle/>
                    <a:p>
                      <a:pPr algn="ctr"/>
                      <a:r>
                        <a:rPr lang="en-US" dirty="0"/>
                        <a:t>No</a:t>
                      </a:r>
                    </a:p>
                  </a:txBody>
                  <a:tcPr/>
                </a:tc>
                <a:tc>
                  <a:txBody>
                    <a:bodyPr/>
                    <a:lstStyle/>
                    <a:p>
                      <a:pPr algn="ctr"/>
                      <a:r>
                        <a:rPr lang="en-US" dirty="0"/>
                        <a:t>Hyper-Informative</a:t>
                      </a:r>
                    </a:p>
                  </a:txBody>
                  <a:tcPr/>
                </a:tc>
                <a:tc>
                  <a:txBody>
                    <a:bodyPr/>
                    <a:lstStyle/>
                    <a:p>
                      <a:pPr algn="ctr"/>
                      <a:r>
                        <a:rPr lang="en-US" dirty="0"/>
                        <a:t>9.54</a:t>
                      </a:r>
                    </a:p>
                  </a:txBody>
                  <a:tcPr/>
                </a:tc>
                <a:tc>
                  <a:txBody>
                    <a:bodyPr/>
                    <a:lstStyle/>
                    <a:p>
                      <a:pPr algn="ctr"/>
                      <a:r>
                        <a:rPr lang="en-US" dirty="0"/>
                        <a:t>.10</a:t>
                      </a:r>
                    </a:p>
                  </a:txBody>
                  <a:tcPr/>
                </a:tc>
                <a:extLst>
                  <a:ext uri="{0D108BD9-81ED-4DB2-BD59-A6C34878D82A}">
                    <a16:rowId xmlns:a16="http://schemas.microsoft.com/office/drawing/2014/main" val="3153486638"/>
                  </a:ext>
                </a:extLst>
              </a:tr>
              <a:tr h="370840">
                <a:tc>
                  <a:txBody>
                    <a:bodyPr/>
                    <a:lstStyle/>
                    <a:p>
                      <a:pPr algn="ctr"/>
                      <a:r>
                        <a:rPr lang="en-US" dirty="0"/>
                        <a:t>Small</a:t>
                      </a:r>
                    </a:p>
                  </a:txBody>
                  <a:tcPr/>
                </a:tc>
                <a:tc>
                  <a:txBody>
                    <a:bodyPr/>
                    <a:lstStyle/>
                    <a:p>
                      <a:pPr algn="ctr"/>
                      <a:r>
                        <a:rPr lang="en-US" dirty="0"/>
                        <a:t>Yes</a:t>
                      </a:r>
                    </a:p>
                  </a:txBody>
                  <a:tcPr/>
                </a:tc>
                <a:tc>
                  <a:txBody>
                    <a:bodyPr/>
                    <a:lstStyle/>
                    <a:p>
                      <a:pPr algn="ctr"/>
                      <a:r>
                        <a:rPr lang="en-US" dirty="0"/>
                        <a:t>Flat</a:t>
                      </a:r>
                    </a:p>
                  </a:txBody>
                  <a:tcPr/>
                </a:tc>
                <a:tc>
                  <a:txBody>
                    <a:bodyPr/>
                    <a:lstStyle/>
                    <a:p>
                      <a:pPr algn="ctr"/>
                      <a:r>
                        <a:rPr lang="en-US" dirty="0"/>
                        <a:t>.0006</a:t>
                      </a:r>
                    </a:p>
                  </a:txBody>
                  <a:tcPr/>
                </a:tc>
                <a:tc>
                  <a:txBody>
                    <a:bodyPr/>
                    <a:lstStyle/>
                    <a:p>
                      <a:pPr algn="ctr"/>
                      <a:r>
                        <a:rPr lang="en-US" dirty="0"/>
                        <a:t>1719.15</a:t>
                      </a:r>
                    </a:p>
                  </a:txBody>
                  <a:tcPr/>
                </a:tc>
                <a:extLst>
                  <a:ext uri="{0D108BD9-81ED-4DB2-BD59-A6C34878D82A}">
                    <a16:rowId xmlns:a16="http://schemas.microsoft.com/office/drawing/2014/main" val="1546470080"/>
                  </a:ext>
                </a:extLst>
              </a:tr>
              <a:tr h="370840">
                <a:tc>
                  <a:txBody>
                    <a:bodyPr/>
                    <a:lstStyle/>
                    <a:p>
                      <a:pPr algn="ctr"/>
                      <a:r>
                        <a:rPr lang="en-US" b="0" dirty="0"/>
                        <a:t>Small</a:t>
                      </a:r>
                    </a:p>
                  </a:txBody>
                  <a:tcPr/>
                </a:tc>
                <a:tc>
                  <a:txBody>
                    <a:bodyPr/>
                    <a:lstStyle/>
                    <a:p>
                      <a:pPr algn="ctr"/>
                      <a:r>
                        <a:rPr lang="en-US" b="0" dirty="0"/>
                        <a:t>Yes</a:t>
                      </a:r>
                    </a:p>
                  </a:txBody>
                  <a:tcPr/>
                </a:tc>
                <a:tc>
                  <a:txBody>
                    <a:bodyPr/>
                    <a:lstStyle/>
                    <a:p>
                      <a:pPr algn="ctr"/>
                      <a:r>
                        <a:rPr lang="en-US" b="0" dirty="0"/>
                        <a:t>Diffuse</a:t>
                      </a:r>
                    </a:p>
                  </a:txBody>
                  <a:tcPr/>
                </a:tc>
                <a:tc>
                  <a:txBody>
                    <a:bodyPr/>
                    <a:lstStyle/>
                    <a:p>
                      <a:pPr algn="ctr"/>
                      <a:r>
                        <a:rPr lang="en-US" b="1" dirty="0"/>
                        <a:t>.04</a:t>
                      </a:r>
                    </a:p>
                  </a:txBody>
                  <a:tcPr/>
                </a:tc>
                <a:tc>
                  <a:txBody>
                    <a:bodyPr/>
                    <a:lstStyle/>
                    <a:p>
                      <a:pPr algn="ctr"/>
                      <a:r>
                        <a:rPr lang="en-US" b="0" dirty="0"/>
                        <a:t>25</a:t>
                      </a:r>
                    </a:p>
                  </a:txBody>
                  <a:tcPr/>
                </a:tc>
                <a:extLst>
                  <a:ext uri="{0D108BD9-81ED-4DB2-BD59-A6C34878D82A}">
                    <a16:rowId xmlns:a16="http://schemas.microsoft.com/office/drawing/2014/main" val="31196838"/>
                  </a:ext>
                </a:extLst>
              </a:tr>
              <a:tr h="370840">
                <a:tc>
                  <a:txBody>
                    <a:bodyPr/>
                    <a:lstStyle/>
                    <a:p>
                      <a:pPr algn="ctr"/>
                      <a:r>
                        <a:rPr lang="en-US" dirty="0"/>
                        <a:t>Small</a:t>
                      </a:r>
                    </a:p>
                  </a:txBody>
                  <a:tcPr/>
                </a:tc>
                <a:tc>
                  <a:txBody>
                    <a:bodyPr/>
                    <a:lstStyle/>
                    <a:p>
                      <a:pPr algn="ctr"/>
                      <a:r>
                        <a:rPr lang="en-US" dirty="0"/>
                        <a:t>Yes</a:t>
                      </a:r>
                    </a:p>
                  </a:txBody>
                  <a:tcPr/>
                </a:tc>
                <a:tc>
                  <a:txBody>
                    <a:bodyPr/>
                    <a:lstStyle/>
                    <a:p>
                      <a:pPr algn="ctr"/>
                      <a:r>
                        <a:rPr lang="en-US" dirty="0"/>
                        <a:t>Weak</a:t>
                      </a:r>
                    </a:p>
                  </a:txBody>
                  <a:tcPr/>
                </a:tc>
                <a:tc>
                  <a:txBody>
                    <a:bodyPr/>
                    <a:lstStyle/>
                    <a:p>
                      <a:pPr algn="ctr"/>
                      <a:r>
                        <a:rPr lang="en-US" dirty="0"/>
                        <a:t>.005</a:t>
                      </a:r>
                    </a:p>
                  </a:txBody>
                  <a:tcPr/>
                </a:tc>
                <a:tc>
                  <a:txBody>
                    <a:bodyPr/>
                    <a:lstStyle/>
                    <a:p>
                      <a:pPr algn="ctr"/>
                      <a:r>
                        <a:rPr lang="en-US" dirty="0"/>
                        <a:t>200</a:t>
                      </a:r>
                    </a:p>
                  </a:txBody>
                  <a:tcPr/>
                </a:tc>
                <a:extLst>
                  <a:ext uri="{0D108BD9-81ED-4DB2-BD59-A6C34878D82A}">
                    <a16:rowId xmlns:a16="http://schemas.microsoft.com/office/drawing/2014/main" val="2427560328"/>
                  </a:ext>
                </a:extLst>
              </a:tr>
              <a:tr h="370840">
                <a:tc>
                  <a:txBody>
                    <a:bodyPr/>
                    <a:lstStyle/>
                    <a:p>
                      <a:pPr algn="ctr"/>
                      <a:r>
                        <a:rPr lang="en-US" dirty="0"/>
                        <a:t>Small</a:t>
                      </a:r>
                    </a:p>
                  </a:txBody>
                  <a:tcPr/>
                </a:tc>
                <a:tc>
                  <a:txBody>
                    <a:bodyPr/>
                    <a:lstStyle/>
                    <a:p>
                      <a:pPr algn="ctr"/>
                      <a:r>
                        <a:rPr lang="en-US" dirty="0"/>
                        <a:t>Yes</a:t>
                      </a:r>
                    </a:p>
                  </a:txBody>
                  <a:tcPr/>
                </a:tc>
                <a:tc>
                  <a:txBody>
                    <a:bodyPr/>
                    <a:lstStyle/>
                    <a:p>
                      <a:pPr algn="ctr"/>
                      <a:r>
                        <a:rPr lang="en-US" dirty="0"/>
                        <a:t>Informative</a:t>
                      </a:r>
                    </a:p>
                  </a:txBody>
                  <a:tcPr/>
                </a:tc>
                <a:tc>
                  <a:txBody>
                    <a:bodyPr/>
                    <a:lstStyle/>
                    <a:p>
                      <a:pPr algn="ctr"/>
                      <a:r>
                        <a:rPr lang="en-US" b="1" dirty="0"/>
                        <a:t>8.67</a:t>
                      </a:r>
                    </a:p>
                  </a:txBody>
                  <a:tcPr/>
                </a:tc>
                <a:tc>
                  <a:txBody>
                    <a:bodyPr/>
                    <a:lstStyle/>
                    <a:p>
                      <a:pPr algn="ctr"/>
                      <a:r>
                        <a:rPr lang="en-US" dirty="0"/>
                        <a:t>.12</a:t>
                      </a:r>
                    </a:p>
                  </a:txBody>
                  <a:tcPr/>
                </a:tc>
                <a:extLst>
                  <a:ext uri="{0D108BD9-81ED-4DB2-BD59-A6C34878D82A}">
                    <a16:rowId xmlns:a16="http://schemas.microsoft.com/office/drawing/2014/main" val="3379941609"/>
                  </a:ext>
                </a:extLst>
              </a:tr>
              <a:tr h="370840">
                <a:tc>
                  <a:txBody>
                    <a:bodyPr/>
                    <a:lstStyle/>
                    <a:p>
                      <a:pPr algn="ctr"/>
                      <a:r>
                        <a:rPr lang="en-US" dirty="0"/>
                        <a:t>Small</a:t>
                      </a:r>
                    </a:p>
                  </a:txBody>
                  <a:tcPr/>
                </a:tc>
                <a:tc>
                  <a:txBody>
                    <a:bodyPr/>
                    <a:lstStyle/>
                    <a:p>
                      <a:pPr algn="ctr"/>
                      <a:r>
                        <a:rPr lang="en-US" dirty="0"/>
                        <a:t>Yes</a:t>
                      </a:r>
                    </a:p>
                  </a:txBody>
                  <a:tcPr/>
                </a:tc>
                <a:tc>
                  <a:txBody>
                    <a:bodyPr/>
                    <a:lstStyle/>
                    <a:p>
                      <a:pPr algn="ctr"/>
                      <a:r>
                        <a:rPr lang="en-US" dirty="0"/>
                        <a:t>Hyper-Informative</a:t>
                      </a:r>
                    </a:p>
                  </a:txBody>
                  <a:tcPr/>
                </a:tc>
                <a:tc>
                  <a:txBody>
                    <a:bodyPr/>
                    <a:lstStyle/>
                    <a:p>
                      <a:pPr algn="ctr"/>
                      <a:r>
                        <a:rPr lang="en-US" b="1" dirty="0"/>
                        <a:t>&gt;1000</a:t>
                      </a:r>
                    </a:p>
                  </a:txBody>
                  <a:tcPr/>
                </a:tc>
                <a:tc>
                  <a:txBody>
                    <a:bodyPr/>
                    <a:lstStyle/>
                    <a:p>
                      <a:pPr algn="ctr"/>
                      <a:r>
                        <a:rPr lang="en-US" dirty="0"/>
                        <a:t>&lt;.0001</a:t>
                      </a:r>
                    </a:p>
                  </a:txBody>
                  <a:tcPr/>
                </a:tc>
                <a:extLst>
                  <a:ext uri="{0D108BD9-81ED-4DB2-BD59-A6C34878D82A}">
                    <a16:rowId xmlns:a16="http://schemas.microsoft.com/office/drawing/2014/main" val="174051547"/>
                  </a:ext>
                </a:extLst>
              </a:tr>
            </a:tbl>
          </a:graphicData>
        </a:graphic>
      </p:graphicFrame>
    </p:spTree>
    <p:extLst>
      <p:ext uri="{BB962C8B-B14F-4D97-AF65-F5344CB8AC3E}">
        <p14:creationId xmlns:p14="http://schemas.microsoft.com/office/powerpoint/2010/main" val="1573298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pic>
        <p:nvPicPr>
          <p:cNvPr id="4" name="Picture 3">
            <a:extLst>
              <a:ext uri="{FF2B5EF4-FFF2-40B4-BE49-F238E27FC236}">
                <a16:creationId xmlns:a16="http://schemas.microsoft.com/office/drawing/2014/main" id="{8CED428F-E6B5-B94D-A461-FCFFC7A6C82E}"/>
              </a:ext>
            </a:extLst>
          </p:cNvPr>
          <p:cNvPicPr>
            <a:picLocks noChangeAspect="1"/>
          </p:cNvPicPr>
          <p:nvPr/>
        </p:nvPicPr>
        <p:blipFill>
          <a:blip r:embed="rId3"/>
          <a:stretch>
            <a:fillRect/>
          </a:stretch>
        </p:blipFill>
        <p:spPr>
          <a:xfrm>
            <a:off x="6731568" y="3298666"/>
            <a:ext cx="5460431" cy="3368448"/>
          </a:xfrm>
          <a:prstGeom prst="rect">
            <a:avLst/>
          </a:prstGeom>
        </p:spPr>
      </p:pic>
      <p:pic>
        <p:nvPicPr>
          <p:cNvPr id="5" name="Picture 4">
            <a:extLst>
              <a:ext uri="{FF2B5EF4-FFF2-40B4-BE49-F238E27FC236}">
                <a16:creationId xmlns:a16="http://schemas.microsoft.com/office/drawing/2014/main" id="{1C66A65E-F5B5-CB47-8B8B-5C3FBDA0B060}"/>
              </a:ext>
            </a:extLst>
          </p:cNvPr>
          <p:cNvPicPr>
            <a:picLocks noChangeAspect="1"/>
          </p:cNvPicPr>
          <p:nvPr/>
        </p:nvPicPr>
        <p:blipFill>
          <a:blip r:embed="rId4"/>
          <a:stretch>
            <a:fillRect/>
          </a:stretch>
        </p:blipFill>
        <p:spPr>
          <a:xfrm>
            <a:off x="6731569" y="-69782"/>
            <a:ext cx="5460431" cy="3368448"/>
          </a:xfrm>
          <a:prstGeom prst="rect">
            <a:avLst/>
          </a:prstGeom>
        </p:spPr>
      </p:pic>
      <p:pic>
        <p:nvPicPr>
          <p:cNvPr id="6" name="Picture 5">
            <a:extLst>
              <a:ext uri="{FF2B5EF4-FFF2-40B4-BE49-F238E27FC236}">
                <a16:creationId xmlns:a16="http://schemas.microsoft.com/office/drawing/2014/main" id="{2AAFB188-A925-F14F-9353-9828399963D5}"/>
              </a:ext>
            </a:extLst>
          </p:cNvPr>
          <p:cNvPicPr>
            <a:picLocks noChangeAspect="1"/>
          </p:cNvPicPr>
          <p:nvPr/>
        </p:nvPicPr>
        <p:blipFill>
          <a:blip r:embed="rId5"/>
          <a:stretch>
            <a:fillRect/>
          </a:stretch>
        </p:blipFill>
        <p:spPr>
          <a:xfrm>
            <a:off x="616518" y="2080790"/>
            <a:ext cx="5870007" cy="3621108"/>
          </a:xfrm>
          <a:prstGeom prst="rect">
            <a:avLst/>
          </a:prstGeom>
        </p:spPr>
      </p:pic>
      <p:sp>
        <p:nvSpPr>
          <p:cNvPr id="8" name="TextBox 7">
            <a:extLst>
              <a:ext uri="{FF2B5EF4-FFF2-40B4-BE49-F238E27FC236}">
                <a16:creationId xmlns:a16="http://schemas.microsoft.com/office/drawing/2014/main" id="{0B779DA0-E37A-514F-A75E-5B420B2C1764}"/>
              </a:ext>
            </a:extLst>
          </p:cNvPr>
          <p:cNvSpPr txBox="1"/>
          <p:nvPr/>
        </p:nvSpPr>
        <p:spPr>
          <a:xfrm>
            <a:off x="616518" y="5786438"/>
            <a:ext cx="2719975" cy="369332"/>
          </a:xfrm>
          <a:prstGeom prst="rect">
            <a:avLst/>
          </a:prstGeom>
          <a:noFill/>
        </p:spPr>
        <p:txBody>
          <a:bodyPr wrap="none" rtlCol="0">
            <a:spAutoFit/>
          </a:bodyPr>
          <a:lstStyle/>
          <a:p>
            <a:r>
              <a:rPr lang="en-US" dirty="0"/>
              <a:t>Significant data (40 </a:t>
            </a:r>
            <a:r>
              <a:rPr lang="en-US" dirty="0" err="1"/>
              <a:t>obs</a:t>
            </a:r>
            <a:r>
              <a:rPr lang="en-US" dirty="0"/>
              <a:t>)</a:t>
            </a:r>
          </a:p>
        </p:txBody>
      </p:sp>
    </p:spTree>
    <p:extLst>
      <p:ext uri="{BB962C8B-B14F-4D97-AF65-F5344CB8AC3E}">
        <p14:creationId xmlns:p14="http://schemas.microsoft.com/office/powerpoint/2010/main" val="159693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892443983"/>
              </p:ext>
            </p:extLst>
          </p:nvPr>
        </p:nvGraphicFramePr>
        <p:xfrm>
          <a:off x="832642" y="1859280"/>
          <a:ext cx="10526715" cy="242824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130277">
                  <a:extLst>
                    <a:ext uri="{9D8B030D-6E8A-4147-A177-3AD203B41FA5}">
                      <a16:colId xmlns:a16="http://schemas.microsoft.com/office/drawing/2014/main" val="426823189"/>
                    </a:ext>
                  </a:extLst>
                </a:gridCol>
                <a:gridCol w="2563887">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Flat</a:t>
                      </a:r>
                    </a:p>
                  </a:txBody>
                  <a:tcPr/>
                </a:tc>
                <a:tc>
                  <a:txBody>
                    <a:bodyPr/>
                    <a:lstStyle/>
                    <a:p>
                      <a:pPr algn="ctr"/>
                      <a:r>
                        <a:rPr lang="en-US" dirty="0"/>
                        <a:t>.17</a:t>
                      </a:r>
                    </a:p>
                  </a:txBody>
                  <a:tcPr/>
                </a:tc>
                <a:tc>
                  <a:txBody>
                    <a:bodyPr/>
                    <a:lstStyle/>
                    <a:p>
                      <a:pPr algn="ctr"/>
                      <a:r>
                        <a:rPr lang="en-US" dirty="0"/>
                        <a:t>5.85</a:t>
                      </a:r>
                    </a:p>
                  </a:txBody>
                  <a:tcPr/>
                </a:tc>
                <a:extLst>
                  <a:ext uri="{0D108BD9-81ED-4DB2-BD59-A6C34878D82A}">
                    <a16:rowId xmlns:a16="http://schemas.microsoft.com/office/drawing/2014/main" val="1546470080"/>
                  </a:ext>
                </a:extLst>
              </a:tr>
              <a:tr h="370840">
                <a:tc>
                  <a:txBody>
                    <a:bodyPr/>
                    <a:lstStyle/>
                    <a:p>
                      <a:pPr algn="ctr"/>
                      <a:r>
                        <a:rPr lang="en-US" dirty="0"/>
                        <a:t>Large</a:t>
                      </a:r>
                      <a:endParaRPr lang="en-US" b="0" dirty="0"/>
                    </a:p>
                  </a:txBody>
                  <a:tcPr/>
                </a:tc>
                <a:tc>
                  <a:txBody>
                    <a:bodyPr/>
                    <a:lstStyle/>
                    <a:p>
                      <a:pPr algn="ctr"/>
                      <a:r>
                        <a:rPr lang="en-US" b="0" dirty="0"/>
                        <a:t>Yes</a:t>
                      </a:r>
                    </a:p>
                  </a:txBody>
                  <a:tcPr/>
                </a:tc>
                <a:tc>
                  <a:txBody>
                    <a:bodyPr/>
                    <a:lstStyle/>
                    <a:p>
                      <a:pPr algn="ctr"/>
                      <a:r>
                        <a:rPr lang="en-US" b="0" dirty="0"/>
                        <a:t>Diffuse</a:t>
                      </a:r>
                    </a:p>
                  </a:txBody>
                  <a:tcPr/>
                </a:tc>
                <a:tc>
                  <a:txBody>
                    <a:bodyPr/>
                    <a:lstStyle/>
                    <a:p>
                      <a:pPr algn="ctr"/>
                      <a:r>
                        <a:rPr lang="en-US" b="0" dirty="0"/>
                        <a:t>&lt;.0001</a:t>
                      </a:r>
                    </a:p>
                  </a:txBody>
                  <a:tcPr/>
                </a:tc>
                <a:tc>
                  <a:txBody>
                    <a:bodyPr/>
                    <a:lstStyle/>
                    <a:p>
                      <a:pPr algn="ctr"/>
                      <a:r>
                        <a:rPr lang="en-US" dirty="0"/>
                        <a:t>&gt;10,000</a:t>
                      </a:r>
                      <a:endParaRPr lang="en-US" b="0" dirty="0"/>
                    </a:p>
                  </a:txBody>
                  <a:tcPr/>
                </a:tc>
                <a:extLst>
                  <a:ext uri="{0D108BD9-81ED-4DB2-BD59-A6C34878D82A}">
                    <a16:rowId xmlns:a16="http://schemas.microsoft.com/office/drawing/2014/main" val="31196838"/>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Weak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dirty="0"/>
                        <a:t>&gt;10,000</a:t>
                      </a:r>
                    </a:p>
                  </a:txBody>
                  <a:tcPr/>
                </a:tc>
                <a:extLst>
                  <a:ext uri="{0D108BD9-81ED-4DB2-BD59-A6C34878D82A}">
                    <a16:rowId xmlns:a16="http://schemas.microsoft.com/office/drawing/2014/main" val="2427560328"/>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Informative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dirty="0"/>
                        <a:t>&gt;10,000</a:t>
                      </a:r>
                    </a:p>
                  </a:txBody>
                  <a:tcPr/>
                </a:tc>
                <a:extLst>
                  <a:ext uri="{0D108BD9-81ED-4DB2-BD59-A6C34878D82A}">
                    <a16:rowId xmlns:a16="http://schemas.microsoft.com/office/drawing/2014/main" val="3379941609"/>
                  </a:ext>
                </a:extLst>
              </a:tr>
              <a:tr h="209204">
                <a:tc>
                  <a:txBody>
                    <a:bodyPr/>
                    <a:lstStyle/>
                    <a:p>
                      <a:pPr algn="ctr"/>
                      <a:r>
                        <a:rPr lang="en-US" dirty="0"/>
                        <a:t>Large</a:t>
                      </a:r>
                    </a:p>
                  </a:txBody>
                  <a:tcPr/>
                </a:tc>
                <a:tc>
                  <a:txBody>
                    <a:bodyPr/>
                    <a:lstStyle/>
                    <a:p>
                      <a:pPr algn="ctr"/>
                      <a:r>
                        <a:rPr lang="en-US" dirty="0"/>
                        <a:t>Yes</a:t>
                      </a:r>
                    </a:p>
                  </a:txBody>
                  <a:tcPr/>
                </a:tc>
                <a:tc>
                  <a:txBody>
                    <a:bodyPr/>
                    <a:lstStyle/>
                    <a:p>
                      <a:pPr algn="ctr"/>
                      <a:r>
                        <a:rPr lang="en-US" dirty="0"/>
                        <a:t>Hyper-Informative</a:t>
                      </a:r>
                    </a:p>
                  </a:txBody>
                  <a:tcPr/>
                </a:tc>
                <a:tc>
                  <a:txBody>
                    <a:bodyPr/>
                    <a:lstStyle/>
                    <a:p>
                      <a:pPr algn="ctr"/>
                      <a:r>
                        <a:rPr lang="en-US" b="1" dirty="0"/>
                        <a:t>&gt;10,000</a:t>
                      </a:r>
                    </a:p>
                  </a:txBody>
                  <a:tcPr/>
                </a:tc>
                <a:tc>
                  <a:txBody>
                    <a:bodyPr/>
                    <a:lstStyle/>
                    <a:p>
                      <a:pPr algn="ctr"/>
                      <a:r>
                        <a:rPr lang="en-US" dirty="0"/>
                        <a:t>&lt; .0001</a:t>
                      </a:r>
                    </a:p>
                  </a:txBody>
                  <a:tcPr/>
                </a:tc>
                <a:extLst>
                  <a:ext uri="{0D108BD9-81ED-4DB2-BD59-A6C34878D82A}">
                    <a16:rowId xmlns:a16="http://schemas.microsoft.com/office/drawing/2014/main" val="174051547"/>
                  </a:ext>
                </a:extLst>
              </a:tr>
            </a:tbl>
          </a:graphicData>
        </a:graphic>
      </p:graphicFrame>
    </p:spTree>
    <p:extLst>
      <p:ext uri="{BB962C8B-B14F-4D97-AF65-F5344CB8AC3E}">
        <p14:creationId xmlns:p14="http://schemas.microsoft.com/office/powerpoint/2010/main" val="2858595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030A-CA90-7643-A7F7-B22B40634781}"/>
              </a:ext>
            </a:extLst>
          </p:cNvPr>
          <p:cNvSpPr>
            <a:spLocks noGrp="1"/>
          </p:cNvSpPr>
          <p:nvPr>
            <p:ph type="title"/>
          </p:nvPr>
        </p:nvSpPr>
        <p:spPr>
          <a:xfrm>
            <a:off x="989400" y="395289"/>
            <a:ext cx="10213200" cy="633411"/>
          </a:xfrm>
        </p:spPr>
        <p:txBody>
          <a:bodyPr/>
          <a:lstStyle/>
          <a:p>
            <a:r>
              <a:rPr lang="en-US" dirty="0"/>
              <a:t>Setting Appropriate Priors</a:t>
            </a:r>
          </a:p>
        </p:txBody>
      </p:sp>
      <p:sp>
        <p:nvSpPr>
          <p:cNvPr id="3" name="Content Placeholder 2">
            <a:extLst>
              <a:ext uri="{FF2B5EF4-FFF2-40B4-BE49-F238E27FC236}">
                <a16:creationId xmlns:a16="http://schemas.microsoft.com/office/drawing/2014/main" id="{4D7B2A0B-34CF-B243-A679-CE9862ABE075}"/>
              </a:ext>
            </a:extLst>
          </p:cNvPr>
          <p:cNvSpPr>
            <a:spLocks noGrp="1"/>
          </p:cNvSpPr>
          <p:nvPr>
            <p:ph idx="1"/>
          </p:nvPr>
        </p:nvSpPr>
        <p:spPr>
          <a:xfrm>
            <a:off x="989400" y="1028700"/>
            <a:ext cx="10213200" cy="4040191"/>
          </a:xfrm>
        </p:spPr>
        <p:txBody>
          <a:bodyPr/>
          <a:lstStyle/>
          <a:p>
            <a:pPr marL="0" indent="0">
              <a:buNone/>
            </a:pPr>
            <a:endParaRPr lang="en-US" dirty="0">
              <a:solidFill>
                <a:srgbClr val="000000"/>
              </a:solidFill>
            </a:endParaRPr>
          </a:p>
          <a:p>
            <a:pPr marL="0" indent="0">
              <a:buNone/>
            </a:pPr>
            <a:r>
              <a:rPr lang="en-US" b="1" dirty="0">
                <a:solidFill>
                  <a:srgbClr val="000000"/>
                </a:solidFill>
              </a:rPr>
              <a:t>diffuse</a:t>
            </a:r>
            <a:r>
              <a:rPr lang="en-US" dirty="0">
                <a:solidFill>
                  <a:srgbClr val="000000"/>
                </a:solidFill>
              </a:rPr>
              <a:t> &lt;- c(</a:t>
            </a:r>
            <a:r>
              <a:rPr lang="en-US" dirty="0" err="1">
                <a:solidFill>
                  <a:srgbClr val="000000"/>
                </a:solidFill>
              </a:rPr>
              <a:t>set_prior</a:t>
            </a:r>
            <a:r>
              <a:rPr lang="en-US" dirty="0">
                <a:solidFill>
                  <a:srgbClr val="000000"/>
                </a:solidFill>
              </a:rPr>
              <a:t>("normal(</a:t>
            </a:r>
            <a:r>
              <a:rPr lang="en-US" b="1" dirty="0">
                <a:solidFill>
                  <a:srgbClr val="000000"/>
                </a:solidFill>
              </a:rPr>
              <a:t>0</a:t>
            </a:r>
            <a:r>
              <a:rPr lang="en-US" dirty="0">
                <a:solidFill>
                  <a:srgbClr val="000000"/>
                </a:solidFill>
              </a:rPr>
              <a:t>,100)", class = "b", </a:t>
            </a:r>
            <a:r>
              <a:rPr lang="en-US" dirty="0" err="1">
                <a:solidFill>
                  <a:srgbClr val="000000"/>
                </a:solidFill>
              </a:rPr>
              <a:t>coef</a:t>
            </a:r>
            <a:r>
              <a:rPr lang="en-US" dirty="0">
                <a:solidFill>
                  <a:srgbClr val="000000"/>
                </a:solidFill>
              </a:rPr>
              <a:t> = "age"),</a:t>
            </a:r>
          </a:p>
          <a:p>
            <a:pPr marL="0" indent="0">
              <a:buNone/>
            </a:pPr>
            <a:r>
              <a:rPr lang="en-US" dirty="0">
                <a:solidFill>
                  <a:srgbClr val="000000"/>
                </a:solidFill>
              </a:rPr>
              <a:t>                      </a:t>
            </a:r>
            <a:r>
              <a:rPr lang="en-US" dirty="0" err="1">
                <a:solidFill>
                  <a:srgbClr val="000000"/>
                </a:solidFill>
              </a:rPr>
              <a:t>set_prior</a:t>
            </a:r>
            <a:r>
              <a:rPr lang="en-US" dirty="0">
                <a:solidFill>
                  <a:srgbClr val="000000"/>
                </a:solidFill>
              </a:rPr>
              <a:t>("</a:t>
            </a:r>
            <a:r>
              <a:rPr lang="en-US" dirty="0" err="1">
                <a:solidFill>
                  <a:srgbClr val="000000"/>
                </a:solidFill>
              </a:rPr>
              <a:t>student_t</a:t>
            </a:r>
            <a:r>
              <a:rPr lang="en-US" dirty="0">
                <a:solidFill>
                  <a:srgbClr val="000000"/>
                </a:solidFill>
              </a:rPr>
              <a:t>(3,200,2.5)", class="Intercept"))</a:t>
            </a:r>
          </a:p>
          <a:p>
            <a:pPr marL="0" indent="0">
              <a:buNone/>
            </a:pPr>
            <a:r>
              <a:rPr lang="en-US" b="1" dirty="0">
                <a:solidFill>
                  <a:srgbClr val="000000"/>
                </a:solidFill>
              </a:rPr>
              <a:t>weak</a:t>
            </a:r>
            <a:r>
              <a:rPr lang="en-US" dirty="0">
                <a:solidFill>
                  <a:srgbClr val="000000"/>
                </a:solidFill>
              </a:rPr>
              <a:t> &lt;- </a:t>
            </a:r>
            <a:r>
              <a:rPr lang="en-US" dirty="0" err="1">
                <a:solidFill>
                  <a:srgbClr val="000000"/>
                </a:solidFill>
              </a:rPr>
              <a:t>set_prior</a:t>
            </a:r>
            <a:r>
              <a:rPr lang="en-US" dirty="0">
                <a:solidFill>
                  <a:srgbClr val="000000"/>
                </a:solidFill>
              </a:rPr>
              <a:t>("normal(</a:t>
            </a:r>
            <a:r>
              <a:rPr lang="en-US" b="1" dirty="0">
                <a:solidFill>
                  <a:srgbClr val="000000"/>
                </a:solidFill>
              </a:rPr>
              <a:t>0</a:t>
            </a:r>
            <a:r>
              <a:rPr lang="en-US" dirty="0">
                <a:solidFill>
                  <a:srgbClr val="000000"/>
                </a:solidFill>
              </a:rPr>
              <a:t>,10)", class = "b", </a:t>
            </a:r>
            <a:r>
              <a:rPr lang="en-US" dirty="0" err="1">
                <a:solidFill>
                  <a:srgbClr val="000000"/>
                </a:solidFill>
              </a:rPr>
              <a:t>coef</a:t>
            </a:r>
            <a:r>
              <a:rPr lang="en-US" dirty="0">
                <a:solidFill>
                  <a:srgbClr val="000000"/>
                </a:solidFill>
              </a:rPr>
              <a:t> = "age")</a:t>
            </a:r>
          </a:p>
          <a:p>
            <a:pPr marL="0" indent="0">
              <a:buNone/>
            </a:pPr>
            <a:r>
              <a:rPr lang="en-US" b="1" dirty="0">
                <a:solidFill>
                  <a:srgbClr val="000000"/>
                </a:solidFill>
              </a:rPr>
              <a:t>informative</a:t>
            </a:r>
            <a:r>
              <a:rPr lang="en-US" dirty="0">
                <a:solidFill>
                  <a:srgbClr val="000000"/>
                </a:solidFill>
              </a:rPr>
              <a:t> &lt;- </a:t>
            </a:r>
            <a:r>
              <a:rPr lang="en-US" dirty="0" err="1">
                <a:solidFill>
                  <a:srgbClr val="000000"/>
                </a:solidFill>
              </a:rPr>
              <a:t>set_prior</a:t>
            </a:r>
            <a:r>
              <a:rPr lang="en-US" dirty="0">
                <a:solidFill>
                  <a:srgbClr val="000000"/>
                </a:solidFill>
              </a:rPr>
              <a:t>("normal(</a:t>
            </a:r>
            <a:r>
              <a:rPr lang="en-US" b="1" dirty="0">
                <a:solidFill>
                  <a:srgbClr val="000000"/>
                </a:solidFill>
              </a:rPr>
              <a:t>0</a:t>
            </a:r>
            <a:r>
              <a:rPr lang="en-US" dirty="0">
                <a:solidFill>
                  <a:srgbClr val="000000"/>
                </a:solidFill>
              </a:rPr>
              <a:t>,1)", class = "b", </a:t>
            </a:r>
            <a:r>
              <a:rPr lang="en-US" dirty="0" err="1">
                <a:solidFill>
                  <a:srgbClr val="000000"/>
                </a:solidFill>
              </a:rPr>
              <a:t>coef</a:t>
            </a:r>
            <a:r>
              <a:rPr lang="en-US" dirty="0">
                <a:solidFill>
                  <a:srgbClr val="000000"/>
                </a:solidFill>
              </a:rPr>
              <a:t> = "age")</a:t>
            </a:r>
          </a:p>
          <a:p>
            <a:pPr marL="0" indent="0">
              <a:buNone/>
            </a:pPr>
            <a:r>
              <a:rPr lang="en-US" b="1" dirty="0" err="1">
                <a:solidFill>
                  <a:srgbClr val="000000"/>
                </a:solidFill>
              </a:rPr>
              <a:t>hyperinformative</a:t>
            </a:r>
            <a:r>
              <a:rPr lang="en-US" dirty="0">
                <a:solidFill>
                  <a:srgbClr val="000000"/>
                </a:solidFill>
              </a:rPr>
              <a:t> &lt;- </a:t>
            </a:r>
            <a:r>
              <a:rPr lang="en-US" dirty="0" err="1">
                <a:solidFill>
                  <a:srgbClr val="000000"/>
                </a:solidFill>
              </a:rPr>
              <a:t>set_prior</a:t>
            </a:r>
            <a:r>
              <a:rPr lang="en-US" dirty="0">
                <a:solidFill>
                  <a:srgbClr val="000000"/>
                </a:solidFill>
              </a:rPr>
              <a:t>("normal(</a:t>
            </a:r>
            <a:r>
              <a:rPr lang="en-US" b="1" dirty="0">
                <a:solidFill>
                  <a:srgbClr val="000000"/>
                </a:solidFill>
              </a:rPr>
              <a:t>0</a:t>
            </a:r>
            <a:r>
              <a:rPr lang="en-US" dirty="0">
                <a:solidFill>
                  <a:srgbClr val="000000"/>
                </a:solidFill>
              </a:rPr>
              <a:t>,0.1)", class = "b", </a:t>
            </a:r>
            <a:r>
              <a:rPr lang="en-US" dirty="0" err="1">
                <a:solidFill>
                  <a:srgbClr val="000000"/>
                </a:solidFill>
              </a:rPr>
              <a:t>coef</a:t>
            </a:r>
            <a:r>
              <a:rPr lang="en-US" dirty="0">
                <a:solidFill>
                  <a:srgbClr val="000000"/>
                </a:solidFill>
              </a:rPr>
              <a:t> = "age")</a:t>
            </a:r>
          </a:p>
          <a:p>
            <a:pPr marL="0" indent="0">
              <a:buNone/>
            </a:pPr>
            <a:endParaRPr lang="en-US" dirty="0">
              <a:solidFill>
                <a:srgbClr val="000000"/>
              </a:solidFill>
            </a:endParaRPr>
          </a:p>
        </p:txBody>
      </p:sp>
      <p:sp>
        <p:nvSpPr>
          <p:cNvPr id="5" name="TextBox 4">
            <a:extLst>
              <a:ext uri="{FF2B5EF4-FFF2-40B4-BE49-F238E27FC236}">
                <a16:creationId xmlns:a16="http://schemas.microsoft.com/office/drawing/2014/main" id="{D408A93C-F28E-F94C-9930-DBD35E198F82}"/>
              </a:ext>
            </a:extLst>
          </p:cNvPr>
          <p:cNvSpPr txBox="1"/>
          <p:nvPr/>
        </p:nvSpPr>
        <p:spPr>
          <a:xfrm>
            <a:off x="989400" y="5211045"/>
            <a:ext cx="4461862" cy="584775"/>
          </a:xfrm>
          <a:prstGeom prst="rect">
            <a:avLst/>
          </a:prstGeom>
          <a:noFill/>
        </p:spPr>
        <p:txBody>
          <a:bodyPr wrap="none" rtlCol="0">
            <a:spAutoFit/>
          </a:bodyPr>
          <a:lstStyle/>
          <a:p>
            <a:r>
              <a:rPr lang="en-US" sz="3200" dirty="0"/>
              <a:t>Prior belief = no effect</a:t>
            </a:r>
          </a:p>
        </p:txBody>
      </p:sp>
    </p:spTree>
    <p:extLst>
      <p:ext uri="{BB962C8B-B14F-4D97-AF65-F5344CB8AC3E}">
        <p14:creationId xmlns:p14="http://schemas.microsoft.com/office/powerpoint/2010/main" val="1488070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6810431" y="887179"/>
            <a:ext cx="4026808" cy="1077218"/>
          </a:xfrm>
          <a:prstGeom prst="rect">
            <a:avLst/>
          </a:prstGeom>
          <a:noFill/>
        </p:spPr>
        <p:txBody>
          <a:bodyPr wrap="none" rtlCol="0">
            <a:spAutoFit/>
          </a:bodyPr>
          <a:lstStyle/>
          <a:p>
            <a:r>
              <a:rPr lang="en-US" sz="3200" dirty="0"/>
              <a:t>The classic example:</a:t>
            </a:r>
          </a:p>
          <a:p>
            <a:pPr algn="ctr"/>
            <a:r>
              <a:rPr lang="en-US" sz="3200" dirty="0"/>
              <a:t>100 article</a:t>
            </a:r>
          </a:p>
        </p:txBody>
      </p: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2739755663"/>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1366CED-0D2D-4D4A-AF3A-238256312E85}"/>
              </a:ext>
            </a:extLst>
          </p:cNvPr>
          <p:cNvSpPr txBox="1"/>
          <p:nvPr/>
        </p:nvSpPr>
        <p:spPr>
          <a:xfrm>
            <a:off x="3800784" y="5769359"/>
            <a:ext cx="579133" cy="369332"/>
          </a:xfrm>
          <a:prstGeom prst="rect">
            <a:avLst/>
          </a:prstGeom>
          <a:noFill/>
        </p:spPr>
        <p:txBody>
          <a:bodyPr wrap="none" rtlCol="0">
            <a:spAutoFit/>
          </a:bodyPr>
          <a:lstStyle/>
          <a:p>
            <a:r>
              <a:rPr lang="en-US" dirty="0"/>
              <a:t>You</a:t>
            </a:r>
          </a:p>
        </p:txBody>
      </p:sp>
      <p:sp>
        <p:nvSpPr>
          <p:cNvPr id="20" name="TextBox 19">
            <a:extLst>
              <a:ext uri="{FF2B5EF4-FFF2-40B4-BE49-F238E27FC236}">
                <a16:creationId xmlns:a16="http://schemas.microsoft.com/office/drawing/2014/main" id="{6D7688C7-4A92-1F45-0464-46AE32BAE74C}"/>
              </a:ext>
            </a:extLst>
          </p:cNvPr>
          <p:cNvSpPr txBox="1"/>
          <p:nvPr/>
        </p:nvSpPr>
        <p:spPr>
          <a:xfrm>
            <a:off x="4523126" y="6397593"/>
            <a:ext cx="4165243" cy="400110"/>
          </a:xfrm>
          <a:prstGeom prst="rect">
            <a:avLst/>
          </a:prstGeom>
          <a:noFill/>
        </p:spPr>
        <p:txBody>
          <a:bodyPr wrap="none" rtlCol="0">
            <a:spAutoFit/>
          </a:bodyPr>
          <a:lstStyle/>
          <a:p>
            <a:r>
              <a:rPr lang="en-US" sz="2000" dirty="0"/>
              <a:t>ESP is real based on meta-analysis</a:t>
            </a:r>
          </a:p>
        </p:txBody>
      </p:sp>
      <p:cxnSp>
        <p:nvCxnSpPr>
          <p:cNvPr id="21" name="Straight Connector 20">
            <a:extLst>
              <a:ext uri="{FF2B5EF4-FFF2-40B4-BE49-F238E27FC236}">
                <a16:creationId xmlns:a16="http://schemas.microsoft.com/office/drawing/2014/main" id="{D73E0FFA-1FBC-FC03-024C-C722278FFEAA}"/>
              </a:ext>
            </a:extLst>
          </p:cNvPr>
          <p:cNvCxnSpPr/>
          <p:nvPr/>
        </p:nvCxnSpPr>
        <p:spPr>
          <a:xfrm>
            <a:off x="3014132" y="265853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3B9F11B-6638-C3B5-D633-EA6CC89568A4}"/>
              </a:ext>
            </a:extLst>
          </p:cNvPr>
          <p:cNvSpPr txBox="1"/>
          <p:nvPr/>
        </p:nvSpPr>
        <p:spPr>
          <a:xfrm>
            <a:off x="2889004" y="6358848"/>
            <a:ext cx="319318"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234060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2370435656"/>
              </p:ext>
            </p:extLst>
          </p:nvPr>
        </p:nvGraphicFramePr>
        <p:xfrm>
          <a:off x="832642" y="1859280"/>
          <a:ext cx="10526715" cy="428244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403403">
                  <a:extLst>
                    <a:ext uri="{9D8B030D-6E8A-4147-A177-3AD203B41FA5}">
                      <a16:colId xmlns:a16="http://schemas.microsoft.com/office/drawing/2014/main" val="426823189"/>
                    </a:ext>
                  </a:extLst>
                </a:gridCol>
                <a:gridCol w="2290761">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Flat</a:t>
                      </a:r>
                    </a:p>
                  </a:txBody>
                  <a:tcPr/>
                </a:tc>
                <a:tc>
                  <a:txBody>
                    <a:bodyPr/>
                    <a:lstStyle/>
                    <a:p>
                      <a:pPr algn="ctr"/>
                      <a:r>
                        <a:rPr lang="en-US" b="1" dirty="0"/>
                        <a:t>8.33</a:t>
                      </a:r>
                    </a:p>
                  </a:txBody>
                  <a:tcPr/>
                </a:tc>
                <a:tc>
                  <a:txBody>
                    <a:bodyPr/>
                    <a:lstStyle/>
                    <a:p>
                      <a:pPr algn="ctr"/>
                      <a:r>
                        <a:rPr lang="en-US" b="1" dirty="0"/>
                        <a:t>.12</a:t>
                      </a:r>
                    </a:p>
                  </a:txBody>
                  <a:tcPr/>
                </a:tc>
                <a:extLst>
                  <a:ext uri="{0D108BD9-81ED-4DB2-BD59-A6C34878D82A}">
                    <a16:rowId xmlns:a16="http://schemas.microsoft.com/office/drawing/2014/main" val="41166857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Large</a:t>
                      </a:r>
                    </a:p>
                  </a:txBody>
                  <a:tcPr/>
                </a:tc>
                <a:tc>
                  <a:txBody>
                    <a:bodyPr/>
                    <a:lstStyle/>
                    <a:p>
                      <a:pPr algn="ctr"/>
                      <a:r>
                        <a:rPr lang="en-US" b="1" dirty="0"/>
                        <a:t>No</a:t>
                      </a:r>
                    </a:p>
                  </a:txBody>
                  <a:tcPr/>
                </a:tc>
                <a:tc>
                  <a:txBody>
                    <a:bodyPr/>
                    <a:lstStyle/>
                    <a:p>
                      <a:pPr algn="ctr"/>
                      <a:r>
                        <a:rPr lang="en-US" b="1" dirty="0"/>
                        <a:t>Diffuse</a:t>
                      </a:r>
                    </a:p>
                  </a:txBody>
                  <a:tcPr/>
                </a:tc>
                <a:tc>
                  <a:txBody>
                    <a:bodyPr/>
                    <a:lstStyle/>
                    <a:p>
                      <a:pPr algn="ctr"/>
                      <a:r>
                        <a:rPr lang="en-US" b="1" dirty="0"/>
                        <a:t>150.58</a:t>
                      </a:r>
                    </a:p>
                  </a:txBody>
                  <a:tcPr/>
                </a:tc>
                <a:tc>
                  <a:txBody>
                    <a:bodyPr/>
                    <a:lstStyle/>
                    <a:p>
                      <a:pPr algn="ctr"/>
                      <a:r>
                        <a:rPr lang="en-US" b="1" dirty="0"/>
                        <a:t>.007</a:t>
                      </a:r>
                    </a:p>
                  </a:txBody>
                  <a:tcPr/>
                </a:tc>
                <a:extLst>
                  <a:ext uri="{0D108BD9-81ED-4DB2-BD59-A6C34878D82A}">
                    <a16:rowId xmlns:a16="http://schemas.microsoft.com/office/drawing/2014/main" val="2643219165"/>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Weak</a:t>
                      </a:r>
                    </a:p>
                  </a:txBody>
                  <a:tcPr/>
                </a:tc>
                <a:tc>
                  <a:txBody>
                    <a:bodyPr/>
                    <a:lstStyle/>
                    <a:p>
                      <a:pPr algn="ctr"/>
                      <a:r>
                        <a:rPr lang="en-US" b="1" dirty="0"/>
                        <a:t>16.75</a:t>
                      </a:r>
                    </a:p>
                  </a:txBody>
                  <a:tcPr/>
                </a:tc>
                <a:tc>
                  <a:txBody>
                    <a:bodyPr/>
                    <a:lstStyle/>
                    <a:p>
                      <a:pPr algn="ctr"/>
                      <a:r>
                        <a:rPr lang="en-US" b="1" dirty="0"/>
                        <a:t>.06</a:t>
                      </a:r>
                    </a:p>
                  </a:txBody>
                  <a:tcPr/>
                </a:tc>
                <a:extLst>
                  <a:ext uri="{0D108BD9-81ED-4DB2-BD59-A6C34878D82A}">
                    <a16:rowId xmlns:a16="http://schemas.microsoft.com/office/drawing/2014/main" val="3190767180"/>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510064045"/>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153486638"/>
                  </a:ext>
                </a:extLst>
              </a:tr>
              <a:tr h="370840">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Flat</a:t>
                      </a:r>
                    </a:p>
                  </a:txBody>
                  <a:tcPr/>
                </a:tc>
                <a:tc>
                  <a:txBody>
                    <a:bodyPr/>
                    <a:lstStyle/>
                    <a:p>
                      <a:pPr algn="ctr"/>
                      <a:r>
                        <a:rPr lang="en-US" b="1" dirty="0"/>
                        <a:t>.17</a:t>
                      </a:r>
                    </a:p>
                  </a:txBody>
                  <a:tcPr/>
                </a:tc>
                <a:tc>
                  <a:txBody>
                    <a:bodyPr/>
                    <a:lstStyle/>
                    <a:p>
                      <a:pPr algn="ctr"/>
                      <a:r>
                        <a:rPr lang="en-US" b="1" dirty="0"/>
                        <a:t>5.85</a:t>
                      </a:r>
                    </a:p>
                  </a:txBody>
                  <a:tcPr/>
                </a:tc>
                <a:extLst>
                  <a:ext uri="{0D108BD9-81ED-4DB2-BD59-A6C34878D82A}">
                    <a16:rowId xmlns:a16="http://schemas.microsoft.com/office/drawing/2014/main" val="1546470080"/>
                  </a:ext>
                </a:extLst>
              </a:tr>
              <a:tr h="370840">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Diffuse</a:t>
                      </a:r>
                    </a:p>
                  </a:txBody>
                  <a:tcPr/>
                </a:tc>
                <a:tc>
                  <a:txBody>
                    <a:bodyPr/>
                    <a:lstStyle/>
                    <a:p>
                      <a:pPr algn="ctr"/>
                      <a:r>
                        <a:rPr lang="en-US" b="1" dirty="0"/>
                        <a:t>&lt;.0001</a:t>
                      </a:r>
                    </a:p>
                  </a:txBody>
                  <a:tcPr/>
                </a:tc>
                <a:tc>
                  <a:txBody>
                    <a:bodyPr/>
                    <a:lstStyle/>
                    <a:p>
                      <a:pPr algn="ctr"/>
                      <a:r>
                        <a:rPr lang="en-US" b="1" dirty="0"/>
                        <a:t>&gt;10,000</a:t>
                      </a:r>
                    </a:p>
                  </a:txBody>
                  <a:tcPr/>
                </a:tc>
                <a:extLst>
                  <a:ext uri="{0D108BD9-81ED-4DB2-BD59-A6C34878D82A}">
                    <a16:rowId xmlns:a16="http://schemas.microsoft.com/office/drawing/2014/main" val="31196838"/>
                  </a:ext>
                </a:extLst>
              </a:tr>
              <a:tr h="370840">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Weak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&lt;.0001</a:t>
                      </a:r>
                    </a:p>
                  </a:txBody>
                  <a:tcPr/>
                </a:tc>
                <a:tc>
                  <a:txBody>
                    <a:bodyPr/>
                    <a:lstStyle/>
                    <a:p>
                      <a:pPr algn="ctr"/>
                      <a:r>
                        <a:rPr lang="en-US" b="1" dirty="0"/>
                        <a:t>&gt;10,000</a:t>
                      </a:r>
                    </a:p>
                  </a:txBody>
                  <a:tcPr/>
                </a:tc>
                <a:extLst>
                  <a:ext uri="{0D108BD9-81ED-4DB2-BD59-A6C34878D82A}">
                    <a16:rowId xmlns:a16="http://schemas.microsoft.com/office/drawing/2014/main" val="2427560328"/>
                  </a:ext>
                </a:extLst>
              </a:tr>
              <a:tr h="370840">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Informative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&lt;.0001</a:t>
                      </a:r>
                    </a:p>
                  </a:txBody>
                  <a:tcPr/>
                </a:tc>
                <a:tc>
                  <a:txBody>
                    <a:bodyPr/>
                    <a:lstStyle/>
                    <a:p>
                      <a:pPr algn="ctr"/>
                      <a:r>
                        <a:rPr lang="en-US" b="1" dirty="0"/>
                        <a:t>&gt;10,000</a:t>
                      </a:r>
                    </a:p>
                  </a:txBody>
                  <a:tcPr/>
                </a:tc>
                <a:extLst>
                  <a:ext uri="{0D108BD9-81ED-4DB2-BD59-A6C34878D82A}">
                    <a16:rowId xmlns:a16="http://schemas.microsoft.com/office/drawing/2014/main" val="3379941609"/>
                  </a:ext>
                </a:extLst>
              </a:tr>
              <a:tr h="209204">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Hyper-Informative</a:t>
                      </a:r>
                    </a:p>
                  </a:txBody>
                  <a:tcPr/>
                </a:tc>
                <a:tc>
                  <a:txBody>
                    <a:bodyPr/>
                    <a:lstStyle/>
                    <a:p>
                      <a:pPr algn="ctr"/>
                      <a:r>
                        <a:rPr lang="en-US" b="1" dirty="0"/>
                        <a:t>&lt;.0001</a:t>
                      </a:r>
                    </a:p>
                  </a:txBody>
                  <a:tcPr/>
                </a:tc>
                <a:tc>
                  <a:txBody>
                    <a:bodyPr/>
                    <a:lstStyle/>
                    <a:p>
                      <a:pPr algn="ctr"/>
                      <a:r>
                        <a:rPr lang="en-US" b="1" dirty="0"/>
                        <a:t>&gt;10,000</a:t>
                      </a:r>
                    </a:p>
                  </a:txBody>
                  <a:tcPr/>
                </a:tc>
                <a:extLst>
                  <a:ext uri="{0D108BD9-81ED-4DB2-BD59-A6C34878D82A}">
                    <a16:rowId xmlns:a16="http://schemas.microsoft.com/office/drawing/2014/main" val="174051547"/>
                  </a:ext>
                </a:extLst>
              </a:tr>
            </a:tbl>
          </a:graphicData>
        </a:graphic>
      </p:graphicFrame>
    </p:spTree>
    <p:extLst>
      <p:ext uri="{BB962C8B-B14F-4D97-AF65-F5344CB8AC3E}">
        <p14:creationId xmlns:p14="http://schemas.microsoft.com/office/powerpoint/2010/main" val="1097404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1353444740"/>
              </p:ext>
            </p:extLst>
          </p:nvPr>
        </p:nvGraphicFramePr>
        <p:xfrm>
          <a:off x="832642" y="1859280"/>
          <a:ext cx="10526715" cy="428244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361839">
                  <a:extLst>
                    <a:ext uri="{9D8B030D-6E8A-4147-A177-3AD203B41FA5}">
                      <a16:colId xmlns:a16="http://schemas.microsoft.com/office/drawing/2014/main" val="426823189"/>
                    </a:ext>
                  </a:extLst>
                </a:gridCol>
                <a:gridCol w="2332325">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Flat</a:t>
                      </a:r>
                    </a:p>
                  </a:txBody>
                  <a:tcPr/>
                </a:tc>
                <a:tc>
                  <a:txBody>
                    <a:bodyPr/>
                    <a:lstStyle/>
                    <a:p>
                      <a:pPr algn="ctr"/>
                      <a:r>
                        <a:rPr lang="en-US" b="0" dirty="0"/>
                        <a:t>8.33</a:t>
                      </a:r>
                    </a:p>
                  </a:txBody>
                  <a:tcPr/>
                </a:tc>
                <a:tc>
                  <a:txBody>
                    <a:bodyPr/>
                    <a:lstStyle/>
                    <a:p>
                      <a:pPr algn="ctr"/>
                      <a:r>
                        <a:rPr lang="en-US" b="0" dirty="0"/>
                        <a:t>.12</a:t>
                      </a:r>
                    </a:p>
                  </a:txBody>
                  <a:tcPr/>
                </a:tc>
                <a:extLst>
                  <a:ext uri="{0D108BD9-81ED-4DB2-BD59-A6C34878D82A}">
                    <a16:rowId xmlns:a16="http://schemas.microsoft.com/office/drawing/2014/main" val="41166857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Large</a:t>
                      </a:r>
                    </a:p>
                  </a:txBody>
                  <a:tcPr/>
                </a:tc>
                <a:tc>
                  <a:txBody>
                    <a:bodyPr/>
                    <a:lstStyle/>
                    <a:p>
                      <a:pPr algn="ctr"/>
                      <a:r>
                        <a:rPr lang="en-US" b="0" dirty="0"/>
                        <a:t>No</a:t>
                      </a:r>
                    </a:p>
                  </a:txBody>
                  <a:tcPr/>
                </a:tc>
                <a:tc>
                  <a:txBody>
                    <a:bodyPr/>
                    <a:lstStyle/>
                    <a:p>
                      <a:pPr algn="ctr"/>
                      <a:r>
                        <a:rPr lang="en-US" b="0" dirty="0"/>
                        <a:t>Diffuse</a:t>
                      </a:r>
                    </a:p>
                  </a:txBody>
                  <a:tcPr/>
                </a:tc>
                <a:tc>
                  <a:txBody>
                    <a:bodyPr/>
                    <a:lstStyle/>
                    <a:p>
                      <a:pPr algn="ctr"/>
                      <a:r>
                        <a:rPr lang="en-US" b="0" dirty="0"/>
                        <a:t>150.58</a:t>
                      </a:r>
                    </a:p>
                  </a:txBody>
                  <a:tcPr/>
                </a:tc>
                <a:tc>
                  <a:txBody>
                    <a:bodyPr/>
                    <a:lstStyle/>
                    <a:p>
                      <a:pPr algn="ctr"/>
                      <a:r>
                        <a:rPr lang="en-US" b="0" dirty="0"/>
                        <a:t>.007</a:t>
                      </a:r>
                    </a:p>
                  </a:txBody>
                  <a:tcPr/>
                </a:tc>
                <a:extLst>
                  <a:ext uri="{0D108BD9-81ED-4DB2-BD59-A6C34878D82A}">
                    <a16:rowId xmlns:a16="http://schemas.microsoft.com/office/drawing/2014/main" val="2643219165"/>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Weak</a:t>
                      </a:r>
                    </a:p>
                  </a:txBody>
                  <a:tcPr/>
                </a:tc>
                <a:tc>
                  <a:txBody>
                    <a:bodyPr/>
                    <a:lstStyle/>
                    <a:p>
                      <a:pPr algn="ctr"/>
                      <a:r>
                        <a:rPr lang="en-US" b="0" dirty="0"/>
                        <a:t>16.75</a:t>
                      </a:r>
                    </a:p>
                  </a:txBody>
                  <a:tcPr/>
                </a:tc>
                <a:tc>
                  <a:txBody>
                    <a:bodyPr/>
                    <a:lstStyle/>
                    <a:p>
                      <a:pPr algn="ctr"/>
                      <a:r>
                        <a:rPr lang="en-US" b="0" dirty="0"/>
                        <a:t>.06</a:t>
                      </a:r>
                    </a:p>
                  </a:txBody>
                  <a:tcPr/>
                </a:tc>
                <a:extLst>
                  <a:ext uri="{0D108BD9-81ED-4DB2-BD59-A6C34878D82A}">
                    <a16:rowId xmlns:a16="http://schemas.microsoft.com/office/drawing/2014/main" val="3190767180"/>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Informative</a:t>
                      </a:r>
                    </a:p>
                  </a:txBody>
                  <a:tcPr/>
                </a:tc>
                <a:tc>
                  <a:txBody>
                    <a:bodyPr/>
                    <a:lstStyle/>
                    <a:p>
                      <a:pPr algn="ctr"/>
                      <a:r>
                        <a:rPr lang="en-US" b="1" dirty="0"/>
                        <a:t>1.77</a:t>
                      </a:r>
                    </a:p>
                  </a:txBody>
                  <a:tcPr/>
                </a:tc>
                <a:tc>
                  <a:txBody>
                    <a:bodyPr/>
                    <a:lstStyle/>
                    <a:p>
                      <a:pPr algn="ctr"/>
                      <a:r>
                        <a:rPr lang="en-US" b="1" dirty="0"/>
                        <a:t>.56</a:t>
                      </a:r>
                    </a:p>
                  </a:txBody>
                  <a:tcPr/>
                </a:tc>
                <a:extLst>
                  <a:ext uri="{0D108BD9-81ED-4DB2-BD59-A6C34878D82A}">
                    <a16:rowId xmlns:a16="http://schemas.microsoft.com/office/drawing/2014/main" val="3510064045"/>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Hyper-Informative</a:t>
                      </a:r>
                    </a:p>
                  </a:txBody>
                  <a:tcPr/>
                </a:tc>
                <a:tc>
                  <a:txBody>
                    <a:bodyPr/>
                    <a:lstStyle/>
                    <a:p>
                      <a:pPr algn="ctr"/>
                      <a:r>
                        <a:rPr lang="en-US" b="1" dirty="0"/>
                        <a:t>1.01</a:t>
                      </a:r>
                    </a:p>
                  </a:txBody>
                  <a:tcPr/>
                </a:tc>
                <a:tc>
                  <a:txBody>
                    <a:bodyPr/>
                    <a:lstStyle/>
                    <a:p>
                      <a:pPr algn="ctr"/>
                      <a:r>
                        <a:rPr lang="en-US" b="1" dirty="0"/>
                        <a:t>.99</a:t>
                      </a:r>
                    </a:p>
                  </a:txBody>
                  <a:tcPr/>
                </a:tc>
                <a:extLst>
                  <a:ext uri="{0D108BD9-81ED-4DB2-BD59-A6C34878D82A}">
                    <a16:rowId xmlns:a16="http://schemas.microsoft.com/office/drawing/2014/main" val="3153486638"/>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Flat</a:t>
                      </a:r>
                    </a:p>
                  </a:txBody>
                  <a:tcPr/>
                </a:tc>
                <a:tc>
                  <a:txBody>
                    <a:bodyPr/>
                    <a:lstStyle/>
                    <a:p>
                      <a:pPr algn="ctr"/>
                      <a:r>
                        <a:rPr lang="en-US" b="0" dirty="0"/>
                        <a:t>.17</a:t>
                      </a:r>
                    </a:p>
                  </a:txBody>
                  <a:tcPr/>
                </a:tc>
                <a:tc>
                  <a:txBody>
                    <a:bodyPr/>
                    <a:lstStyle/>
                    <a:p>
                      <a:pPr algn="ctr"/>
                      <a:r>
                        <a:rPr lang="en-US" b="0" dirty="0"/>
                        <a:t>5.85</a:t>
                      </a:r>
                    </a:p>
                  </a:txBody>
                  <a:tcPr/>
                </a:tc>
                <a:extLst>
                  <a:ext uri="{0D108BD9-81ED-4DB2-BD59-A6C34878D82A}">
                    <a16:rowId xmlns:a16="http://schemas.microsoft.com/office/drawing/2014/main" val="1546470080"/>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Diffuse</a:t>
                      </a:r>
                    </a:p>
                  </a:txBody>
                  <a:tcPr/>
                </a:tc>
                <a:tc>
                  <a:txBody>
                    <a:bodyPr/>
                    <a:lstStyle/>
                    <a:p>
                      <a:pPr algn="ct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31196838"/>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Weak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2427560328"/>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Informative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dirty="0"/>
                        <a:t>&gt;10,000</a:t>
                      </a:r>
                    </a:p>
                  </a:txBody>
                  <a:tcPr/>
                </a:tc>
                <a:extLst>
                  <a:ext uri="{0D108BD9-81ED-4DB2-BD59-A6C34878D82A}">
                    <a16:rowId xmlns:a16="http://schemas.microsoft.com/office/drawing/2014/main" val="3379941609"/>
                  </a:ext>
                </a:extLst>
              </a:tr>
              <a:tr h="209204">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Hyper-Informative</a:t>
                      </a:r>
                    </a:p>
                  </a:txBody>
                  <a:tcPr/>
                </a:tc>
                <a:tc>
                  <a:txBody>
                    <a:bodyPr/>
                    <a:lstStyle/>
                    <a:p>
                      <a:pPr algn="ct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174051547"/>
                  </a:ext>
                </a:extLst>
              </a:tr>
            </a:tbl>
          </a:graphicData>
        </a:graphic>
      </p:graphicFrame>
    </p:spTree>
    <p:extLst>
      <p:ext uri="{BB962C8B-B14F-4D97-AF65-F5344CB8AC3E}">
        <p14:creationId xmlns:p14="http://schemas.microsoft.com/office/powerpoint/2010/main" val="415908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nvGraphicFramePr>
        <p:xfrm>
          <a:off x="832642" y="1859280"/>
          <a:ext cx="10526715" cy="428244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361839">
                  <a:extLst>
                    <a:ext uri="{9D8B030D-6E8A-4147-A177-3AD203B41FA5}">
                      <a16:colId xmlns:a16="http://schemas.microsoft.com/office/drawing/2014/main" val="426823189"/>
                    </a:ext>
                  </a:extLst>
                </a:gridCol>
                <a:gridCol w="2332325">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Flat</a:t>
                      </a:r>
                    </a:p>
                  </a:txBody>
                  <a:tcPr/>
                </a:tc>
                <a:tc>
                  <a:txBody>
                    <a:bodyPr/>
                    <a:lstStyle/>
                    <a:p>
                      <a:pPr algn="ctr"/>
                      <a:r>
                        <a:rPr lang="en-US" b="0" dirty="0"/>
                        <a:t>8.33</a:t>
                      </a:r>
                    </a:p>
                  </a:txBody>
                  <a:tcPr/>
                </a:tc>
                <a:tc>
                  <a:txBody>
                    <a:bodyPr/>
                    <a:lstStyle/>
                    <a:p>
                      <a:pPr algn="ctr"/>
                      <a:r>
                        <a:rPr lang="en-US" b="0" dirty="0"/>
                        <a:t>.12</a:t>
                      </a:r>
                    </a:p>
                  </a:txBody>
                  <a:tcPr/>
                </a:tc>
                <a:extLst>
                  <a:ext uri="{0D108BD9-81ED-4DB2-BD59-A6C34878D82A}">
                    <a16:rowId xmlns:a16="http://schemas.microsoft.com/office/drawing/2014/main" val="41166857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Large</a:t>
                      </a:r>
                    </a:p>
                  </a:txBody>
                  <a:tcPr/>
                </a:tc>
                <a:tc>
                  <a:txBody>
                    <a:bodyPr/>
                    <a:lstStyle/>
                    <a:p>
                      <a:pPr algn="ctr"/>
                      <a:r>
                        <a:rPr lang="en-US" b="0" dirty="0"/>
                        <a:t>No</a:t>
                      </a:r>
                    </a:p>
                  </a:txBody>
                  <a:tcPr/>
                </a:tc>
                <a:tc>
                  <a:txBody>
                    <a:bodyPr/>
                    <a:lstStyle/>
                    <a:p>
                      <a:pPr algn="ctr"/>
                      <a:r>
                        <a:rPr lang="en-US" b="0" dirty="0"/>
                        <a:t>Diffuse</a:t>
                      </a:r>
                    </a:p>
                  </a:txBody>
                  <a:tcPr/>
                </a:tc>
                <a:tc>
                  <a:txBody>
                    <a:bodyPr/>
                    <a:lstStyle/>
                    <a:p>
                      <a:pPr algn="ctr"/>
                      <a:r>
                        <a:rPr lang="en-US" b="0" dirty="0"/>
                        <a:t>150.58</a:t>
                      </a:r>
                    </a:p>
                  </a:txBody>
                  <a:tcPr/>
                </a:tc>
                <a:tc>
                  <a:txBody>
                    <a:bodyPr/>
                    <a:lstStyle/>
                    <a:p>
                      <a:pPr algn="ctr"/>
                      <a:r>
                        <a:rPr lang="en-US" b="0" dirty="0"/>
                        <a:t>.007</a:t>
                      </a:r>
                    </a:p>
                  </a:txBody>
                  <a:tcPr/>
                </a:tc>
                <a:extLst>
                  <a:ext uri="{0D108BD9-81ED-4DB2-BD59-A6C34878D82A}">
                    <a16:rowId xmlns:a16="http://schemas.microsoft.com/office/drawing/2014/main" val="2643219165"/>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Weak</a:t>
                      </a:r>
                    </a:p>
                  </a:txBody>
                  <a:tcPr/>
                </a:tc>
                <a:tc>
                  <a:txBody>
                    <a:bodyPr/>
                    <a:lstStyle/>
                    <a:p>
                      <a:pPr algn="ctr"/>
                      <a:r>
                        <a:rPr lang="en-US" b="0" dirty="0"/>
                        <a:t>16.75</a:t>
                      </a:r>
                    </a:p>
                  </a:txBody>
                  <a:tcPr/>
                </a:tc>
                <a:tc>
                  <a:txBody>
                    <a:bodyPr/>
                    <a:lstStyle/>
                    <a:p>
                      <a:pPr algn="ctr"/>
                      <a:r>
                        <a:rPr lang="en-US" b="0" dirty="0"/>
                        <a:t>.06</a:t>
                      </a:r>
                    </a:p>
                  </a:txBody>
                  <a:tcPr/>
                </a:tc>
                <a:extLst>
                  <a:ext uri="{0D108BD9-81ED-4DB2-BD59-A6C34878D82A}">
                    <a16:rowId xmlns:a16="http://schemas.microsoft.com/office/drawing/2014/main" val="3190767180"/>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Informative</a:t>
                      </a:r>
                    </a:p>
                  </a:txBody>
                  <a:tcPr/>
                </a:tc>
                <a:tc>
                  <a:txBody>
                    <a:bodyPr/>
                    <a:lstStyle/>
                    <a:p>
                      <a:pPr algn="ctr"/>
                      <a:r>
                        <a:rPr lang="en-US" b="1" dirty="0"/>
                        <a:t>1.77</a:t>
                      </a:r>
                    </a:p>
                  </a:txBody>
                  <a:tcPr/>
                </a:tc>
                <a:tc>
                  <a:txBody>
                    <a:bodyPr/>
                    <a:lstStyle/>
                    <a:p>
                      <a:pPr algn="ctr"/>
                      <a:r>
                        <a:rPr lang="en-US" b="1" dirty="0"/>
                        <a:t>.56</a:t>
                      </a:r>
                    </a:p>
                  </a:txBody>
                  <a:tcPr/>
                </a:tc>
                <a:extLst>
                  <a:ext uri="{0D108BD9-81ED-4DB2-BD59-A6C34878D82A}">
                    <a16:rowId xmlns:a16="http://schemas.microsoft.com/office/drawing/2014/main" val="3510064045"/>
                  </a:ext>
                </a:extLst>
              </a:tr>
              <a:tr h="370840">
                <a:tc>
                  <a:txBody>
                    <a:bodyPr/>
                    <a:lstStyle/>
                    <a:p>
                      <a:pPr algn="ctr"/>
                      <a:r>
                        <a:rPr lang="en-US" b="1" dirty="0"/>
                        <a:t>Large</a:t>
                      </a:r>
                    </a:p>
                  </a:txBody>
                  <a:tcPr/>
                </a:tc>
                <a:tc>
                  <a:txBody>
                    <a:bodyPr/>
                    <a:lstStyle/>
                    <a:p>
                      <a:pPr algn="ctr"/>
                      <a:r>
                        <a:rPr lang="en-US" b="1" dirty="0"/>
                        <a:t>No</a:t>
                      </a:r>
                    </a:p>
                  </a:txBody>
                  <a:tcPr/>
                </a:tc>
                <a:tc>
                  <a:txBody>
                    <a:bodyPr/>
                    <a:lstStyle/>
                    <a:p>
                      <a:pPr algn="ctr"/>
                      <a:r>
                        <a:rPr lang="en-US" b="1" dirty="0"/>
                        <a:t>Hyper-Informative</a:t>
                      </a:r>
                    </a:p>
                  </a:txBody>
                  <a:tcPr/>
                </a:tc>
                <a:tc>
                  <a:txBody>
                    <a:bodyPr/>
                    <a:lstStyle/>
                    <a:p>
                      <a:pPr algn="ctr"/>
                      <a:r>
                        <a:rPr lang="en-US" b="1" dirty="0"/>
                        <a:t>1.01</a:t>
                      </a:r>
                    </a:p>
                  </a:txBody>
                  <a:tcPr/>
                </a:tc>
                <a:tc>
                  <a:txBody>
                    <a:bodyPr/>
                    <a:lstStyle/>
                    <a:p>
                      <a:pPr algn="ctr"/>
                      <a:r>
                        <a:rPr lang="en-US" b="1" dirty="0"/>
                        <a:t>.99</a:t>
                      </a:r>
                    </a:p>
                  </a:txBody>
                  <a:tcPr/>
                </a:tc>
                <a:extLst>
                  <a:ext uri="{0D108BD9-81ED-4DB2-BD59-A6C34878D82A}">
                    <a16:rowId xmlns:a16="http://schemas.microsoft.com/office/drawing/2014/main" val="3153486638"/>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Flat</a:t>
                      </a:r>
                    </a:p>
                  </a:txBody>
                  <a:tcPr/>
                </a:tc>
                <a:tc>
                  <a:txBody>
                    <a:bodyPr/>
                    <a:lstStyle/>
                    <a:p>
                      <a:pPr algn="ctr"/>
                      <a:r>
                        <a:rPr lang="en-US" b="0" dirty="0"/>
                        <a:t>.17</a:t>
                      </a:r>
                    </a:p>
                  </a:txBody>
                  <a:tcPr/>
                </a:tc>
                <a:tc>
                  <a:txBody>
                    <a:bodyPr/>
                    <a:lstStyle/>
                    <a:p>
                      <a:pPr algn="ctr"/>
                      <a:r>
                        <a:rPr lang="en-US" b="0" dirty="0"/>
                        <a:t>5.85</a:t>
                      </a:r>
                    </a:p>
                  </a:txBody>
                  <a:tcPr/>
                </a:tc>
                <a:extLst>
                  <a:ext uri="{0D108BD9-81ED-4DB2-BD59-A6C34878D82A}">
                    <a16:rowId xmlns:a16="http://schemas.microsoft.com/office/drawing/2014/main" val="1546470080"/>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Diffuse</a:t>
                      </a:r>
                    </a:p>
                  </a:txBody>
                  <a:tcPr/>
                </a:tc>
                <a:tc>
                  <a:txBody>
                    <a:bodyPr/>
                    <a:lstStyle/>
                    <a:p>
                      <a:pPr algn="ct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31196838"/>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Weak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2427560328"/>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Informative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dirty="0"/>
                        <a:t>&gt;10,000</a:t>
                      </a:r>
                    </a:p>
                  </a:txBody>
                  <a:tcPr/>
                </a:tc>
                <a:extLst>
                  <a:ext uri="{0D108BD9-81ED-4DB2-BD59-A6C34878D82A}">
                    <a16:rowId xmlns:a16="http://schemas.microsoft.com/office/drawing/2014/main" val="3379941609"/>
                  </a:ext>
                </a:extLst>
              </a:tr>
              <a:tr h="209204">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Hyper-Informative</a:t>
                      </a:r>
                    </a:p>
                  </a:txBody>
                  <a:tcPr/>
                </a:tc>
                <a:tc>
                  <a:txBody>
                    <a:bodyPr/>
                    <a:lstStyle/>
                    <a:p>
                      <a:pPr algn="ctr"/>
                      <a:r>
                        <a:rPr lang="en-US" b="1" dirty="0"/>
                        <a:t>&lt;.0001</a:t>
                      </a:r>
                    </a:p>
                  </a:txBody>
                  <a:tcPr/>
                </a:tc>
                <a:tc>
                  <a:txBody>
                    <a:bodyPr/>
                    <a:lstStyle/>
                    <a:p>
                      <a:pPr algn="ctr"/>
                      <a:r>
                        <a:rPr lang="en-US" b="1" dirty="0"/>
                        <a:t>&gt;10,000</a:t>
                      </a:r>
                    </a:p>
                  </a:txBody>
                  <a:tcPr/>
                </a:tc>
                <a:extLst>
                  <a:ext uri="{0D108BD9-81ED-4DB2-BD59-A6C34878D82A}">
                    <a16:rowId xmlns:a16="http://schemas.microsoft.com/office/drawing/2014/main" val="174051547"/>
                  </a:ext>
                </a:extLst>
              </a:tr>
            </a:tbl>
          </a:graphicData>
        </a:graphic>
      </p:graphicFrame>
      <p:pic>
        <p:nvPicPr>
          <p:cNvPr id="4" name="Picture 3">
            <a:extLst>
              <a:ext uri="{FF2B5EF4-FFF2-40B4-BE49-F238E27FC236}">
                <a16:creationId xmlns:a16="http://schemas.microsoft.com/office/drawing/2014/main" id="{B3378F7B-F5E3-3B4E-8987-057EFE07D7B0}"/>
              </a:ext>
            </a:extLst>
          </p:cNvPr>
          <p:cNvPicPr>
            <a:picLocks noChangeAspect="1"/>
          </p:cNvPicPr>
          <p:nvPr/>
        </p:nvPicPr>
        <p:blipFill rotWithShape="1">
          <a:blip r:embed="rId3"/>
          <a:srcRect t="7437" b="785"/>
          <a:stretch/>
        </p:blipFill>
        <p:spPr>
          <a:xfrm>
            <a:off x="4764139" y="0"/>
            <a:ext cx="6595218" cy="428244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4FC1D1E5-736F-3B4A-97FB-BAC50021680D}"/>
              </a:ext>
            </a:extLst>
          </p:cNvPr>
          <p:cNvSpPr/>
          <p:nvPr/>
        </p:nvSpPr>
        <p:spPr>
          <a:xfrm>
            <a:off x="4966855" y="0"/>
            <a:ext cx="1392381" cy="955964"/>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893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9C03-08B1-294C-B393-C56301860EAB}"/>
              </a:ext>
            </a:extLst>
          </p:cNvPr>
          <p:cNvSpPr>
            <a:spLocks noGrp="1"/>
          </p:cNvSpPr>
          <p:nvPr>
            <p:ph type="title"/>
          </p:nvPr>
        </p:nvSpPr>
        <p:spPr>
          <a:xfrm>
            <a:off x="989400" y="395289"/>
            <a:ext cx="10213200" cy="736595"/>
          </a:xfrm>
        </p:spPr>
        <p:txBody>
          <a:bodyPr/>
          <a:lstStyle/>
          <a:p>
            <a:r>
              <a:rPr lang="en-US" dirty="0"/>
              <a:t>The Bayes Factor</a:t>
            </a:r>
          </a:p>
        </p:txBody>
      </p:sp>
      <p:graphicFrame>
        <p:nvGraphicFramePr>
          <p:cNvPr id="7" name="Table 7">
            <a:extLst>
              <a:ext uri="{FF2B5EF4-FFF2-40B4-BE49-F238E27FC236}">
                <a16:creationId xmlns:a16="http://schemas.microsoft.com/office/drawing/2014/main" id="{7FB8C334-E3B4-FA4C-9AB3-9EC95A5C94EB}"/>
              </a:ext>
            </a:extLst>
          </p:cNvPr>
          <p:cNvGraphicFramePr>
            <a:graphicFrameLocks noGrp="1"/>
          </p:cNvGraphicFramePr>
          <p:nvPr>
            <p:extLst>
              <p:ext uri="{D42A27DB-BD31-4B8C-83A1-F6EECF244321}">
                <p14:modId xmlns:p14="http://schemas.microsoft.com/office/powerpoint/2010/main" val="3879584164"/>
              </p:ext>
            </p:extLst>
          </p:nvPr>
        </p:nvGraphicFramePr>
        <p:xfrm>
          <a:off x="832642" y="1859280"/>
          <a:ext cx="10526715" cy="4282440"/>
        </p:xfrm>
        <a:graphic>
          <a:graphicData uri="http://schemas.openxmlformats.org/drawingml/2006/table">
            <a:tbl>
              <a:tblPr firstRow="1" bandRow="1">
                <a:tableStyleId>{93296810-A885-4BE3-A3E7-6D5BEEA58F35}</a:tableStyleId>
              </a:tblPr>
              <a:tblGrid>
                <a:gridCol w="1311276">
                  <a:extLst>
                    <a:ext uri="{9D8B030D-6E8A-4147-A177-3AD203B41FA5}">
                      <a16:colId xmlns:a16="http://schemas.microsoft.com/office/drawing/2014/main" val="87224534"/>
                    </a:ext>
                  </a:extLst>
                </a:gridCol>
                <a:gridCol w="1957388">
                  <a:extLst>
                    <a:ext uri="{9D8B030D-6E8A-4147-A177-3AD203B41FA5}">
                      <a16:colId xmlns:a16="http://schemas.microsoft.com/office/drawing/2014/main" val="483654090"/>
                    </a:ext>
                  </a:extLst>
                </a:gridCol>
                <a:gridCol w="2361839">
                  <a:extLst>
                    <a:ext uri="{9D8B030D-6E8A-4147-A177-3AD203B41FA5}">
                      <a16:colId xmlns:a16="http://schemas.microsoft.com/office/drawing/2014/main" val="426823189"/>
                    </a:ext>
                  </a:extLst>
                </a:gridCol>
                <a:gridCol w="2332325">
                  <a:extLst>
                    <a:ext uri="{9D8B030D-6E8A-4147-A177-3AD203B41FA5}">
                      <a16:colId xmlns:a16="http://schemas.microsoft.com/office/drawing/2014/main" val="1515272626"/>
                    </a:ext>
                  </a:extLst>
                </a:gridCol>
                <a:gridCol w="2563887">
                  <a:extLst>
                    <a:ext uri="{9D8B030D-6E8A-4147-A177-3AD203B41FA5}">
                      <a16:colId xmlns:a16="http://schemas.microsoft.com/office/drawing/2014/main" val="3942410881"/>
                    </a:ext>
                  </a:extLst>
                </a:gridCol>
              </a:tblGrid>
              <a:tr h="370840">
                <a:tc>
                  <a:txBody>
                    <a:bodyPr/>
                    <a:lstStyle/>
                    <a:p>
                      <a:pPr algn="ctr"/>
                      <a:r>
                        <a:rPr lang="en-US" dirty="0"/>
                        <a:t>Data Size</a:t>
                      </a:r>
                    </a:p>
                  </a:txBody>
                  <a:tcPr/>
                </a:tc>
                <a:tc>
                  <a:txBody>
                    <a:bodyPr/>
                    <a:lstStyle/>
                    <a:p>
                      <a:pPr algn="ctr"/>
                      <a:r>
                        <a:rPr lang="en-US" dirty="0"/>
                        <a:t>Significant?</a:t>
                      </a:r>
                    </a:p>
                  </a:txBody>
                  <a:tcPr/>
                </a:tc>
                <a:tc>
                  <a:txBody>
                    <a:bodyPr/>
                    <a:lstStyle/>
                    <a:p>
                      <a:pPr algn="ctr"/>
                      <a:r>
                        <a:rPr lang="en-US" dirty="0"/>
                        <a:t>Prior </a:t>
                      </a:r>
                    </a:p>
                    <a:p>
                      <a:pPr algn="ctr"/>
                      <a:r>
                        <a:rPr lang="en-US" sz="1400" dirty="0"/>
                        <a:t>supports H</a:t>
                      </a:r>
                      <a:r>
                        <a:rPr lang="en-US" sz="1400" baseline="-25000" dirty="0"/>
                        <a:t>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Null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Bayes Factor BF</a:t>
                      </a:r>
                      <a:r>
                        <a:rPr lang="en-US" baseline="-25000"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a:t>Favors the alternative</a:t>
                      </a:r>
                    </a:p>
                  </a:txBody>
                  <a:tcPr/>
                </a:tc>
                <a:extLst>
                  <a:ext uri="{0D108BD9-81ED-4DB2-BD59-A6C34878D82A}">
                    <a16:rowId xmlns:a16="http://schemas.microsoft.com/office/drawing/2014/main" val="4253222136"/>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Flat</a:t>
                      </a:r>
                    </a:p>
                  </a:txBody>
                  <a:tcPr/>
                </a:tc>
                <a:tc>
                  <a:txBody>
                    <a:bodyPr/>
                    <a:lstStyle/>
                    <a:p>
                      <a:pPr algn="ctr"/>
                      <a:r>
                        <a:rPr lang="en-US" b="0" dirty="0"/>
                        <a:t>8.33</a:t>
                      </a:r>
                    </a:p>
                  </a:txBody>
                  <a:tcPr/>
                </a:tc>
                <a:tc>
                  <a:txBody>
                    <a:bodyPr/>
                    <a:lstStyle/>
                    <a:p>
                      <a:pPr algn="ctr"/>
                      <a:r>
                        <a:rPr lang="en-US" b="0" dirty="0"/>
                        <a:t>.12</a:t>
                      </a:r>
                    </a:p>
                  </a:txBody>
                  <a:tcPr/>
                </a:tc>
                <a:extLst>
                  <a:ext uri="{0D108BD9-81ED-4DB2-BD59-A6C34878D82A}">
                    <a16:rowId xmlns:a16="http://schemas.microsoft.com/office/drawing/2014/main" val="41166857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Large</a:t>
                      </a:r>
                    </a:p>
                  </a:txBody>
                  <a:tcPr/>
                </a:tc>
                <a:tc>
                  <a:txBody>
                    <a:bodyPr/>
                    <a:lstStyle/>
                    <a:p>
                      <a:pPr algn="ctr"/>
                      <a:r>
                        <a:rPr lang="en-US" b="0" dirty="0"/>
                        <a:t>No</a:t>
                      </a:r>
                    </a:p>
                  </a:txBody>
                  <a:tcPr/>
                </a:tc>
                <a:tc>
                  <a:txBody>
                    <a:bodyPr/>
                    <a:lstStyle/>
                    <a:p>
                      <a:pPr algn="ctr"/>
                      <a:r>
                        <a:rPr lang="en-US" b="0" dirty="0"/>
                        <a:t>Diffuse</a:t>
                      </a:r>
                    </a:p>
                  </a:txBody>
                  <a:tcPr/>
                </a:tc>
                <a:tc>
                  <a:txBody>
                    <a:bodyPr/>
                    <a:lstStyle/>
                    <a:p>
                      <a:pPr algn="ctr"/>
                      <a:r>
                        <a:rPr lang="en-US" b="0" dirty="0"/>
                        <a:t>150.58</a:t>
                      </a:r>
                    </a:p>
                  </a:txBody>
                  <a:tcPr/>
                </a:tc>
                <a:tc>
                  <a:txBody>
                    <a:bodyPr/>
                    <a:lstStyle/>
                    <a:p>
                      <a:pPr algn="ctr"/>
                      <a:r>
                        <a:rPr lang="en-US" b="0" dirty="0"/>
                        <a:t>.007</a:t>
                      </a:r>
                    </a:p>
                  </a:txBody>
                  <a:tcPr/>
                </a:tc>
                <a:extLst>
                  <a:ext uri="{0D108BD9-81ED-4DB2-BD59-A6C34878D82A}">
                    <a16:rowId xmlns:a16="http://schemas.microsoft.com/office/drawing/2014/main" val="2643219165"/>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Weak</a:t>
                      </a:r>
                    </a:p>
                  </a:txBody>
                  <a:tcPr/>
                </a:tc>
                <a:tc>
                  <a:txBody>
                    <a:bodyPr/>
                    <a:lstStyle/>
                    <a:p>
                      <a:pPr algn="ctr"/>
                      <a:r>
                        <a:rPr lang="en-US" b="0" dirty="0"/>
                        <a:t>16.75</a:t>
                      </a:r>
                    </a:p>
                  </a:txBody>
                  <a:tcPr/>
                </a:tc>
                <a:tc>
                  <a:txBody>
                    <a:bodyPr/>
                    <a:lstStyle/>
                    <a:p>
                      <a:pPr algn="ctr"/>
                      <a:r>
                        <a:rPr lang="en-US" b="0" dirty="0"/>
                        <a:t>.06</a:t>
                      </a:r>
                    </a:p>
                  </a:txBody>
                  <a:tcPr/>
                </a:tc>
                <a:extLst>
                  <a:ext uri="{0D108BD9-81ED-4DB2-BD59-A6C34878D82A}">
                    <a16:rowId xmlns:a16="http://schemas.microsoft.com/office/drawing/2014/main" val="3190767180"/>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Informative</a:t>
                      </a:r>
                    </a:p>
                  </a:txBody>
                  <a:tcPr/>
                </a:tc>
                <a:tc>
                  <a:txBody>
                    <a:bodyPr/>
                    <a:lstStyle/>
                    <a:p>
                      <a:pPr algn="ctr"/>
                      <a:r>
                        <a:rPr lang="en-US" b="0" dirty="0"/>
                        <a:t>1.77</a:t>
                      </a:r>
                    </a:p>
                  </a:txBody>
                  <a:tcPr/>
                </a:tc>
                <a:tc>
                  <a:txBody>
                    <a:bodyPr/>
                    <a:lstStyle/>
                    <a:p>
                      <a:pPr algn="ctr"/>
                      <a:r>
                        <a:rPr lang="en-US" b="0" dirty="0"/>
                        <a:t>.56</a:t>
                      </a:r>
                    </a:p>
                  </a:txBody>
                  <a:tcPr/>
                </a:tc>
                <a:extLst>
                  <a:ext uri="{0D108BD9-81ED-4DB2-BD59-A6C34878D82A}">
                    <a16:rowId xmlns:a16="http://schemas.microsoft.com/office/drawing/2014/main" val="3510064045"/>
                  </a:ext>
                </a:extLst>
              </a:tr>
              <a:tr h="370840">
                <a:tc>
                  <a:txBody>
                    <a:bodyPr/>
                    <a:lstStyle/>
                    <a:p>
                      <a:pPr algn="ctr"/>
                      <a:r>
                        <a:rPr lang="en-US" b="0" dirty="0"/>
                        <a:t>Large</a:t>
                      </a:r>
                    </a:p>
                  </a:txBody>
                  <a:tcPr/>
                </a:tc>
                <a:tc>
                  <a:txBody>
                    <a:bodyPr/>
                    <a:lstStyle/>
                    <a:p>
                      <a:pPr algn="ctr"/>
                      <a:r>
                        <a:rPr lang="en-US" b="0" dirty="0"/>
                        <a:t>No</a:t>
                      </a:r>
                    </a:p>
                  </a:txBody>
                  <a:tcPr/>
                </a:tc>
                <a:tc>
                  <a:txBody>
                    <a:bodyPr/>
                    <a:lstStyle/>
                    <a:p>
                      <a:pPr algn="ctr"/>
                      <a:r>
                        <a:rPr lang="en-US" b="0" dirty="0"/>
                        <a:t>Hyper-Informative</a:t>
                      </a:r>
                    </a:p>
                  </a:txBody>
                  <a:tcPr/>
                </a:tc>
                <a:tc>
                  <a:txBody>
                    <a:bodyPr/>
                    <a:lstStyle/>
                    <a:p>
                      <a:pPr algn="ctr"/>
                      <a:r>
                        <a:rPr lang="en-US" b="0" dirty="0"/>
                        <a:t>1.01</a:t>
                      </a:r>
                    </a:p>
                  </a:txBody>
                  <a:tcPr/>
                </a:tc>
                <a:tc>
                  <a:txBody>
                    <a:bodyPr/>
                    <a:lstStyle/>
                    <a:p>
                      <a:pPr algn="ctr"/>
                      <a:r>
                        <a:rPr lang="en-US" b="0" dirty="0"/>
                        <a:t>.99</a:t>
                      </a:r>
                    </a:p>
                  </a:txBody>
                  <a:tcPr/>
                </a:tc>
                <a:extLst>
                  <a:ext uri="{0D108BD9-81ED-4DB2-BD59-A6C34878D82A}">
                    <a16:rowId xmlns:a16="http://schemas.microsoft.com/office/drawing/2014/main" val="3153486638"/>
                  </a:ext>
                </a:extLst>
              </a:tr>
              <a:tr h="370840">
                <a:tc>
                  <a:txBody>
                    <a:bodyPr/>
                    <a:lstStyle/>
                    <a:p>
                      <a:pPr algn="ctr"/>
                      <a:r>
                        <a:rPr lang="en-US" b="1" dirty="0"/>
                        <a:t>Large</a:t>
                      </a:r>
                    </a:p>
                  </a:txBody>
                  <a:tcPr/>
                </a:tc>
                <a:tc>
                  <a:txBody>
                    <a:bodyPr/>
                    <a:lstStyle/>
                    <a:p>
                      <a:pPr algn="ctr"/>
                      <a:r>
                        <a:rPr lang="en-US" b="1" dirty="0"/>
                        <a:t>Yes</a:t>
                      </a:r>
                    </a:p>
                  </a:txBody>
                  <a:tcPr/>
                </a:tc>
                <a:tc>
                  <a:txBody>
                    <a:bodyPr/>
                    <a:lstStyle/>
                    <a:p>
                      <a:pPr algn="ctr"/>
                      <a:r>
                        <a:rPr lang="en-US" b="1" dirty="0"/>
                        <a:t>Flat</a:t>
                      </a:r>
                    </a:p>
                  </a:txBody>
                  <a:tcPr/>
                </a:tc>
                <a:tc>
                  <a:txBody>
                    <a:bodyPr/>
                    <a:lstStyle/>
                    <a:p>
                      <a:pPr algn="ctr"/>
                      <a:r>
                        <a:rPr lang="en-US" b="1" dirty="0"/>
                        <a:t>.17</a:t>
                      </a:r>
                    </a:p>
                  </a:txBody>
                  <a:tcPr/>
                </a:tc>
                <a:tc>
                  <a:txBody>
                    <a:bodyPr/>
                    <a:lstStyle/>
                    <a:p>
                      <a:pPr algn="ctr"/>
                      <a:r>
                        <a:rPr lang="en-US" b="1" dirty="0"/>
                        <a:t>5.85</a:t>
                      </a:r>
                    </a:p>
                  </a:txBody>
                  <a:tcPr/>
                </a:tc>
                <a:extLst>
                  <a:ext uri="{0D108BD9-81ED-4DB2-BD59-A6C34878D82A}">
                    <a16:rowId xmlns:a16="http://schemas.microsoft.com/office/drawing/2014/main" val="1546470080"/>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Diffuse</a:t>
                      </a:r>
                    </a:p>
                  </a:txBody>
                  <a:tcPr/>
                </a:tc>
                <a:tc>
                  <a:txBody>
                    <a:bodyPr/>
                    <a:lstStyle/>
                    <a:p>
                      <a:pPr algn="ct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31196838"/>
                  </a:ext>
                </a:extLst>
              </a:tr>
              <a:tr h="370840">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Weak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2427560328"/>
                  </a:ext>
                </a:extLst>
              </a:tr>
              <a:tr h="370840">
                <a:tc>
                  <a:txBody>
                    <a:bodyPr/>
                    <a:lstStyle/>
                    <a:p>
                      <a:pPr algn="ctr"/>
                      <a:r>
                        <a:rPr lang="en-US" dirty="0"/>
                        <a:t>Large</a:t>
                      </a:r>
                    </a:p>
                  </a:txBody>
                  <a:tcPr/>
                </a:tc>
                <a:tc>
                  <a:txBody>
                    <a:bodyPr/>
                    <a:lstStyle/>
                    <a:p>
                      <a:pPr algn="ctr"/>
                      <a:r>
                        <a:rPr lang="en-US" dirty="0"/>
                        <a:t>Yes</a:t>
                      </a:r>
                    </a:p>
                  </a:txBody>
                  <a:tcPr/>
                </a:tc>
                <a:tc>
                  <a:txBody>
                    <a:bodyPr/>
                    <a:lstStyle/>
                    <a:p>
                      <a:pPr algn="ctr"/>
                      <a:r>
                        <a:rPr lang="en-US" dirty="0"/>
                        <a:t>Informative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&lt;.0001</a:t>
                      </a:r>
                    </a:p>
                  </a:txBody>
                  <a:tcPr/>
                </a:tc>
                <a:tc>
                  <a:txBody>
                    <a:bodyPr/>
                    <a:lstStyle/>
                    <a:p>
                      <a:pPr algn="ctr"/>
                      <a:r>
                        <a:rPr lang="en-US" dirty="0"/>
                        <a:t>&gt;10,000</a:t>
                      </a:r>
                    </a:p>
                  </a:txBody>
                  <a:tcPr/>
                </a:tc>
                <a:extLst>
                  <a:ext uri="{0D108BD9-81ED-4DB2-BD59-A6C34878D82A}">
                    <a16:rowId xmlns:a16="http://schemas.microsoft.com/office/drawing/2014/main" val="3379941609"/>
                  </a:ext>
                </a:extLst>
              </a:tr>
              <a:tr h="209204">
                <a:tc>
                  <a:txBody>
                    <a:bodyPr/>
                    <a:lstStyle/>
                    <a:p>
                      <a:pPr algn="ctr"/>
                      <a:r>
                        <a:rPr lang="en-US" b="0" dirty="0"/>
                        <a:t>Large</a:t>
                      </a:r>
                    </a:p>
                  </a:txBody>
                  <a:tcPr/>
                </a:tc>
                <a:tc>
                  <a:txBody>
                    <a:bodyPr/>
                    <a:lstStyle/>
                    <a:p>
                      <a:pPr algn="ctr"/>
                      <a:r>
                        <a:rPr lang="en-US" b="0" dirty="0"/>
                        <a:t>Yes</a:t>
                      </a:r>
                    </a:p>
                  </a:txBody>
                  <a:tcPr/>
                </a:tc>
                <a:tc>
                  <a:txBody>
                    <a:bodyPr/>
                    <a:lstStyle/>
                    <a:p>
                      <a:pPr algn="ctr"/>
                      <a:r>
                        <a:rPr lang="en-US" b="0" dirty="0"/>
                        <a:t>Hyper-Informative</a:t>
                      </a:r>
                    </a:p>
                  </a:txBody>
                  <a:tcPr/>
                </a:tc>
                <a:tc>
                  <a:txBody>
                    <a:bodyPr/>
                    <a:lstStyle/>
                    <a:p>
                      <a:pPr algn="ctr"/>
                      <a:r>
                        <a:rPr lang="en-US" b="0" dirty="0"/>
                        <a:t>&lt;.0001</a:t>
                      </a:r>
                    </a:p>
                  </a:txBody>
                  <a:tcPr/>
                </a:tc>
                <a:tc>
                  <a:txBody>
                    <a:bodyPr/>
                    <a:lstStyle/>
                    <a:p>
                      <a:pPr algn="ctr"/>
                      <a:r>
                        <a:rPr lang="en-US" b="0" dirty="0"/>
                        <a:t>&gt;10,000</a:t>
                      </a:r>
                    </a:p>
                  </a:txBody>
                  <a:tcPr/>
                </a:tc>
                <a:extLst>
                  <a:ext uri="{0D108BD9-81ED-4DB2-BD59-A6C34878D82A}">
                    <a16:rowId xmlns:a16="http://schemas.microsoft.com/office/drawing/2014/main" val="174051547"/>
                  </a:ext>
                </a:extLst>
              </a:tr>
            </a:tbl>
          </a:graphicData>
        </a:graphic>
      </p:graphicFrame>
    </p:spTree>
    <p:extLst>
      <p:ext uri="{BB962C8B-B14F-4D97-AF65-F5344CB8AC3E}">
        <p14:creationId xmlns:p14="http://schemas.microsoft.com/office/powerpoint/2010/main" val="963443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6BC90-1A8B-7944-9FC5-1F5DC55F7526}"/>
              </a:ext>
            </a:extLst>
          </p:cNvPr>
          <p:cNvCxnSpPr>
            <a:cxnSpLocks/>
          </p:cNvCxnSpPr>
          <p:nvPr/>
        </p:nvCxnSpPr>
        <p:spPr>
          <a:xfrm>
            <a:off x="6329363" y="21526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92CEEF-1562-BF49-8B2D-AC9EF6EC68D7}"/>
              </a:ext>
            </a:extLst>
          </p:cNvPr>
          <p:cNvCxnSpPr>
            <a:cxnSpLocks/>
          </p:cNvCxnSpPr>
          <p:nvPr/>
        </p:nvCxnSpPr>
        <p:spPr>
          <a:xfrm>
            <a:off x="6329363" y="29908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2E9FD5-BC8F-EA47-A512-A3B61DAA3723}"/>
              </a:ext>
            </a:extLst>
          </p:cNvPr>
          <p:cNvCxnSpPr>
            <a:cxnSpLocks/>
          </p:cNvCxnSpPr>
          <p:nvPr/>
        </p:nvCxnSpPr>
        <p:spPr>
          <a:xfrm>
            <a:off x="6329363" y="3849832"/>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381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75B4-6E6D-4C4C-86C2-9D97287D4FDA}"/>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46DFFE8A-FE03-FD4E-B251-7874A415ED2B}"/>
              </a:ext>
            </a:extLst>
          </p:cNvPr>
          <p:cNvSpPr>
            <a:spLocks noGrp="1"/>
          </p:cNvSpPr>
          <p:nvPr>
            <p:ph idx="1"/>
          </p:nvPr>
        </p:nvSpPr>
        <p:spPr/>
        <p:txBody>
          <a:bodyPr>
            <a:normAutofit/>
          </a:bodyPr>
          <a:lstStyle/>
          <a:p>
            <a:pPr marL="0" indent="0">
              <a:buNone/>
            </a:pPr>
            <a:r>
              <a:rPr lang="en-US" sz="2800" b="1" dirty="0">
                <a:solidFill>
                  <a:srgbClr val="000000"/>
                </a:solidFill>
              </a:rPr>
              <a:t>Packages:</a:t>
            </a:r>
          </a:p>
          <a:p>
            <a:pPr marL="0" indent="0">
              <a:buNone/>
            </a:pPr>
            <a:r>
              <a:rPr lang="en-US" sz="2800" b="1" dirty="0">
                <a:solidFill>
                  <a:srgbClr val="000000"/>
                </a:solidFill>
              </a:rPr>
              <a:t>	brms</a:t>
            </a:r>
          </a:p>
          <a:p>
            <a:pPr marL="0" indent="0">
              <a:buNone/>
            </a:pPr>
            <a:r>
              <a:rPr lang="en-US" sz="2800" b="1" dirty="0">
                <a:solidFill>
                  <a:srgbClr val="000000"/>
                </a:solidFill>
              </a:rPr>
              <a:t>	</a:t>
            </a:r>
            <a:r>
              <a:rPr lang="en-US" sz="2800" b="1" dirty="0" err="1">
                <a:solidFill>
                  <a:srgbClr val="000000"/>
                </a:solidFill>
              </a:rPr>
              <a:t>BayesFactor</a:t>
            </a:r>
            <a:endParaRPr lang="en-US" sz="2800" b="1" dirty="0">
              <a:solidFill>
                <a:srgbClr val="000000"/>
              </a:solidFill>
            </a:endParaRPr>
          </a:p>
          <a:p>
            <a:pPr marL="0" indent="0">
              <a:buNone/>
            </a:pPr>
            <a:r>
              <a:rPr lang="en-US" sz="2800" b="1" dirty="0">
                <a:solidFill>
                  <a:srgbClr val="000000"/>
                </a:solidFill>
              </a:rPr>
              <a:t>	</a:t>
            </a:r>
            <a:r>
              <a:rPr lang="en-US" sz="2800" b="1" dirty="0" err="1">
                <a:solidFill>
                  <a:srgbClr val="000000"/>
                </a:solidFill>
              </a:rPr>
              <a:t>rstanarm</a:t>
            </a:r>
            <a:endParaRPr lang="en-US" sz="2800" b="1" dirty="0">
              <a:solidFill>
                <a:srgbClr val="000000"/>
              </a:solidFill>
            </a:endParaRPr>
          </a:p>
        </p:txBody>
      </p:sp>
    </p:spTree>
    <p:extLst>
      <p:ext uri="{BB962C8B-B14F-4D97-AF65-F5344CB8AC3E}">
        <p14:creationId xmlns:p14="http://schemas.microsoft.com/office/powerpoint/2010/main" val="34469680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a:bodyPr>
          <a:lstStyle/>
          <a:p>
            <a:pPr marL="0" indent="0">
              <a:buNone/>
            </a:pPr>
            <a:r>
              <a:rPr lang="en-US" sz="2400" dirty="0">
                <a:solidFill>
                  <a:srgbClr val="000000"/>
                </a:solidFill>
              </a:rPr>
              <a:t>Flat &lt;- </a:t>
            </a:r>
            <a:r>
              <a:rPr lang="en-US" sz="2400" dirty="0" err="1">
                <a:solidFill>
                  <a:srgbClr val="000000"/>
                </a:solidFill>
              </a:rPr>
              <a:t>brm</a:t>
            </a:r>
            <a:r>
              <a:rPr lang="en-US" sz="2400" dirty="0">
                <a:solidFill>
                  <a:srgbClr val="000000"/>
                </a:solidFill>
              </a:rPr>
              <a:t>(</a:t>
            </a:r>
            <a:r>
              <a:rPr lang="en-US" sz="2400" b="1" dirty="0" err="1">
                <a:solidFill>
                  <a:srgbClr val="000000"/>
                </a:solidFill>
              </a:rPr>
              <a:t>vk~age</a:t>
            </a:r>
            <a:r>
              <a:rPr lang="en-US" sz="2400" dirty="0">
                <a:solidFill>
                  <a:srgbClr val="000000"/>
                </a:solidFill>
              </a:rPr>
              <a:t>, </a:t>
            </a:r>
            <a:r>
              <a:rPr lang="en-US" sz="2400" b="1" dirty="0">
                <a:solidFill>
                  <a:srgbClr val="000000"/>
                </a:solidFill>
              </a:rPr>
              <a:t>data=</a:t>
            </a:r>
            <a:r>
              <a:rPr lang="en-US" sz="2400" b="1" dirty="0" err="1">
                <a:solidFill>
                  <a:srgbClr val="000000"/>
                </a:solidFill>
              </a:rPr>
              <a:t>df.ns.small</a:t>
            </a:r>
            <a:r>
              <a:rPr lang="en-US" sz="2400" dirty="0">
                <a:solidFill>
                  <a:srgbClr val="000000"/>
                </a:solidFill>
              </a:rPr>
              <a:t>, family=gaussian(), chains=4, </a:t>
            </a:r>
            <a:r>
              <a:rPr lang="en-US" sz="2400" dirty="0" err="1">
                <a:solidFill>
                  <a:srgbClr val="000000"/>
                </a:solidFill>
              </a:rPr>
              <a:t>iter</a:t>
            </a:r>
            <a:r>
              <a:rPr lang="en-US" sz="2400" dirty="0">
                <a:solidFill>
                  <a:srgbClr val="000000"/>
                </a:solidFill>
              </a:rPr>
              <a:t>=2000, cores=2, </a:t>
            </a:r>
            <a:r>
              <a:rPr lang="en-US" sz="2400" dirty="0" err="1">
                <a:solidFill>
                  <a:srgbClr val="000000"/>
                </a:solidFill>
              </a:rPr>
              <a:t>sample_prior</a:t>
            </a:r>
            <a:r>
              <a:rPr lang="en-US" sz="2400" dirty="0">
                <a:solidFill>
                  <a:srgbClr val="000000"/>
                </a:solidFill>
              </a:rPr>
              <a:t> = TRUE, </a:t>
            </a:r>
            <a:r>
              <a:rPr lang="en-US" sz="2400" dirty="0" err="1">
                <a:solidFill>
                  <a:srgbClr val="000000"/>
                </a:solidFill>
              </a:rPr>
              <a:t>save_pars</a:t>
            </a:r>
            <a:r>
              <a:rPr lang="en-US" sz="2400" dirty="0">
                <a:solidFill>
                  <a:srgbClr val="000000"/>
                </a:solidFill>
              </a:rPr>
              <a:t> = </a:t>
            </a:r>
            <a:r>
              <a:rPr lang="en-US" sz="2400" dirty="0" err="1">
                <a:solidFill>
                  <a:srgbClr val="000000"/>
                </a:solidFill>
              </a:rPr>
              <a:t>save_pars</a:t>
            </a:r>
            <a:r>
              <a:rPr lang="en-US" sz="2400" dirty="0">
                <a:solidFill>
                  <a:srgbClr val="000000"/>
                </a:solidFill>
              </a:rPr>
              <a:t>(all=TRUE))</a:t>
            </a:r>
          </a:p>
        </p:txBody>
      </p:sp>
    </p:spTree>
    <p:extLst>
      <p:ext uri="{BB962C8B-B14F-4D97-AF65-F5344CB8AC3E}">
        <p14:creationId xmlns:p14="http://schemas.microsoft.com/office/powerpoint/2010/main" val="42814869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a:bodyPr>
          <a:lstStyle/>
          <a:p>
            <a:pPr marL="0" indent="0">
              <a:buNone/>
            </a:pPr>
            <a:r>
              <a:rPr lang="en-US" sz="2400" dirty="0">
                <a:solidFill>
                  <a:srgbClr val="000000"/>
                </a:solidFill>
              </a:rPr>
              <a:t>Flat &lt;- </a:t>
            </a:r>
            <a:r>
              <a:rPr lang="en-US" sz="2400" dirty="0" err="1">
                <a:solidFill>
                  <a:srgbClr val="000000"/>
                </a:solidFill>
              </a:rPr>
              <a:t>brm</a:t>
            </a:r>
            <a:r>
              <a:rPr lang="en-US" sz="2400" dirty="0">
                <a:solidFill>
                  <a:srgbClr val="000000"/>
                </a:solidFill>
              </a:rPr>
              <a:t>(</a:t>
            </a:r>
            <a:r>
              <a:rPr lang="en-US" sz="2400" dirty="0" err="1">
                <a:solidFill>
                  <a:srgbClr val="000000"/>
                </a:solidFill>
              </a:rPr>
              <a:t>vk~age</a:t>
            </a:r>
            <a:r>
              <a:rPr lang="en-US" sz="2400" dirty="0">
                <a:solidFill>
                  <a:srgbClr val="000000"/>
                </a:solidFill>
              </a:rPr>
              <a:t>, data=</a:t>
            </a:r>
            <a:r>
              <a:rPr lang="en-US" sz="2400" dirty="0" err="1">
                <a:solidFill>
                  <a:srgbClr val="000000"/>
                </a:solidFill>
              </a:rPr>
              <a:t>df.ns.small</a:t>
            </a:r>
            <a:r>
              <a:rPr lang="en-US" sz="2400" dirty="0">
                <a:solidFill>
                  <a:srgbClr val="000000"/>
                </a:solidFill>
              </a:rPr>
              <a:t>, </a:t>
            </a:r>
            <a:r>
              <a:rPr lang="en-US" sz="2400" b="1" dirty="0">
                <a:solidFill>
                  <a:srgbClr val="000000"/>
                </a:solidFill>
              </a:rPr>
              <a:t>family=gaussian(), </a:t>
            </a:r>
            <a:r>
              <a:rPr lang="en-US" sz="2400" dirty="0">
                <a:solidFill>
                  <a:srgbClr val="000000"/>
                </a:solidFill>
              </a:rPr>
              <a:t>chains=4, </a:t>
            </a:r>
            <a:r>
              <a:rPr lang="en-US" sz="2400" dirty="0" err="1">
                <a:solidFill>
                  <a:srgbClr val="000000"/>
                </a:solidFill>
              </a:rPr>
              <a:t>iter</a:t>
            </a:r>
            <a:r>
              <a:rPr lang="en-US" sz="2400" dirty="0">
                <a:solidFill>
                  <a:srgbClr val="000000"/>
                </a:solidFill>
              </a:rPr>
              <a:t>=2000, cores=2, </a:t>
            </a:r>
            <a:r>
              <a:rPr lang="en-US" sz="2400" dirty="0" err="1">
                <a:solidFill>
                  <a:srgbClr val="000000"/>
                </a:solidFill>
              </a:rPr>
              <a:t>sample_prior</a:t>
            </a:r>
            <a:r>
              <a:rPr lang="en-US" sz="2400" dirty="0">
                <a:solidFill>
                  <a:srgbClr val="000000"/>
                </a:solidFill>
              </a:rPr>
              <a:t> = </a:t>
            </a:r>
            <a:r>
              <a:rPr lang="en-US" sz="2400" dirty="0" err="1">
                <a:solidFill>
                  <a:srgbClr val="000000"/>
                </a:solidFill>
              </a:rPr>
              <a:t>TRUE,save_pars</a:t>
            </a:r>
            <a:r>
              <a:rPr lang="en-US" sz="2400" dirty="0">
                <a:solidFill>
                  <a:srgbClr val="000000"/>
                </a:solidFill>
              </a:rPr>
              <a:t> = </a:t>
            </a:r>
            <a:r>
              <a:rPr lang="en-US" sz="2400" dirty="0" err="1">
                <a:solidFill>
                  <a:srgbClr val="000000"/>
                </a:solidFill>
              </a:rPr>
              <a:t>save_pars</a:t>
            </a:r>
            <a:r>
              <a:rPr lang="en-US" sz="2400" dirty="0">
                <a:solidFill>
                  <a:srgbClr val="000000"/>
                </a:solidFill>
              </a:rPr>
              <a:t>(all=TRUE))</a:t>
            </a:r>
          </a:p>
        </p:txBody>
      </p:sp>
    </p:spTree>
    <p:extLst>
      <p:ext uri="{BB962C8B-B14F-4D97-AF65-F5344CB8AC3E}">
        <p14:creationId xmlns:p14="http://schemas.microsoft.com/office/powerpoint/2010/main" val="4050107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a:bodyPr>
          <a:lstStyle/>
          <a:p>
            <a:pPr marL="0" indent="0">
              <a:buNone/>
            </a:pPr>
            <a:r>
              <a:rPr lang="en-US" sz="2400" dirty="0">
                <a:solidFill>
                  <a:srgbClr val="000000"/>
                </a:solidFill>
              </a:rPr>
              <a:t>Flat &lt;- </a:t>
            </a:r>
            <a:r>
              <a:rPr lang="en-US" sz="2400" dirty="0" err="1">
                <a:solidFill>
                  <a:srgbClr val="000000"/>
                </a:solidFill>
              </a:rPr>
              <a:t>brm</a:t>
            </a:r>
            <a:r>
              <a:rPr lang="en-US" sz="2400" dirty="0">
                <a:solidFill>
                  <a:srgbClr val="000000"/>
                </a:solidFill>
              </a:rPr>
              <a:t>(</a:t>
            </a:r>
            <a:r>
              <a:rPr lang="en-US" sz="2400" dirty="0" err="1">
                <a:solidFill>
                  <a:srgbClr val="000000"/>
                </a:solidFill>
              </a:rPr>
              <a:t>vk~age</a:t>
            </a:r>
            <a:r>
              <a:rPr lang="en-US" sz="2400" dirty="0">
                <a:solidFill>
                  <a:srgbClr val="000000"/>
                </a:solidFill>
              </a:rPr>
              <a:t>, data=</a:t>
            </a:r>
            <a:r>
              <a:rPr lang="en-US" sz="2400" dirty="0" err="1">
                <a:solidFill>
                  <a:srgbClr val="000000"/>
                </a:solidFill>
              </a:rPr>
              <a:t>df.ns.small</a:t>
            </a:r>
            <a:r>
              <a:rPr lang="en-US" sz="2400" dirty="0">
                <a:solidFill>
                  <a:srgbClr val="000000"/>
                </a:solidFill>
              </a:rPr>
              <a:t>, family=gaussian(), </a:t>
            </a:r>
            <a:r>
              <a:rPr lang="en-US" sz="2400" b="1" dirty="0">
                <a:solidFill>
                  <a:srgbClr val="000000"/>
                </a:solidFill>
              </a:rPr>
              <a:t>chains=4, </a:t>
            </a:r>
            <a:r>
              <a:rPr lang="en-US" sz="2400" b="1" dirty="0" err="1">
                <a:solidFill>
                  <a:srgbClr val="000000"/>
                </a:solidFill>
              </a:rPr>
              <a:t>iter</a:t>
            </a:r>
            <a:r>
              <a:rPr lang="en-US" sz="2400" b="1" dirty="0">
                <a:solidFill>
                  <a:srgbClr val="000000"/>
                </a:solidFill>
              </a:rPr>
              <a:t>=2000, cores=2</a:t>
            </a:r>
            <a:r>
              <a:rPr lang="en-US" sz="2400" dirty="0">
                <a:solidFill>
                  <a:srgbClr val="000000"/>
                </a:solidFill>
              </a:rPr>
              <a:t>, </a:t>
            </a:r>
            <a:r>
              <a:rPr lang="en-US" sz="2400" b="1" dirty="0" err="1">
                <a:solidFill>
                  <a:srgbClr val="000000"/>
                </a:solidFill>
              </a:rPr>
              <a:t>sample_prior</a:t>
            </a:r>
            <a:r>
              <a:rPr lang="en-US" sz="2400" b="1" dirty="0">
                <a:solidFill>
                  <a:srgbClr val="000000"/>
                </a:solidFill>
              </a:rPr>
              <a:t> = TRUE</a:t>
            </a:r>
            <a:r>
              <a:rPr lang="en-US" sz="2400" dirty="0">
                <a:solidFill>
                  <a:srgbClr val="000000"/>
                </a:solidFill>
              </a:rPr>
              <a:t>, </a:t>
            </a:r>
            <a:r>
              <a:rPr lang="en-US" sz="2400" dirty="0" err="1">
                <a:solidFill>
                  <a:srgbClr val="000000"/>
                </a:solidFill>
              </a:rPr>
              <a:t>save_pars</a:t>
            </a:r>
            <a:r>
              <a:rPr lang="en-US" sz="2400" dirty="0">
                <a:solidFill>
                  <a:srgbClr val="000000"/>
                </a:solidFill>
              </a:rPr>
              <a:t> = </a:t>
            </a:r>
            <a:r>
              <a:rPr lang="en-US" sz="2400" dirty="0" err="1">
                <a:solidFill>
                  <a:srgbClr val="000000"/>
                </a:solidFill>
              </a:rPr>
              <a:t>save_pars</a:t>
            </a:r>
            <a:r>
              <a:rPr lang="en-US" sz="2400" dirty="0">
                <a:solidFill>
                  <a:srgbClr val="000000"/>
                </a:solidFill>
              </a:rPr>
              <a:t>(all=TRUE))</a:t>
            </a:r>
          </a:p>
        </p:txBody>
      </p:sp>
    </p:spTree>
    <p:extLst>
      <p:ext uri="{BB962C8B-B14F-4D97-AF65-F5344CB8AC3E}">
        <p14:creationId xmlns:p14="http://schemas.microsoft.com/office/powerpoint/2010/main" val="1930496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a:bodyPr>
          <a:lstStyle/>
          <a:p>
            <a:pPr marL="0" indent="0">
              <a:buNone/>
            </a:pPr>
            <a:r>
              <a:rPr lang="en-US" sz="2400" dirty="0">
                <a:solidFill>
                  <a:srgbClr val="000000"/>
                </a:solidFill>
              </a:rPr>
              <a:t>Flat &lt;- </a:t>
            </a:r>
            <a:r>
              <a:rPr lang="en-US" sz="2400" dirty="0" err="1">
                <a:solidFill>
                  <a:srgbClr val="000000"/>
                </a:solidFill>
              </a:rPr>
              <a:t>brm</a:t>
            </a:r>
            <a:r>
              <a:rPr lang="en-US" sz="2400" dirty="0">
                <a:solidFill>
                  <a:srgbClr val="000000"/>
                </a:solidFill>
              </a:rPr>
              <a:t>(</a:t>
            </a:r>
            <a:r>
              <a:rPr lang="en-US" sz="2400" dirty="0" err="1">
                <a:solidFill>
                  <a:srgbClr val="000000"/>
                </a:solidFill>
              </a:rPr>
              <a:t>vk~age</a:t>
            </a:r>
            <a:r>
              <a:rPr lang="en-US" sz="2400" dirty="0">
                <a:solidFill>
                  <a:srgbClr val="000000"/>
                </a:solidFill>
              </a:rPr>
              <a:t>, data=</a:t>
            </a:r>
            <a:r>
              <a:rPr lang="en-US" sz="2400" dirty="0" err="1">
                <a:solidFill>
                  <a:srgbClr val="000000"/>
                </a:solidFill>
              </a:rPr>
              <a:t>df.ns.small</a:t>
            </a:r>
            <a:r>
              <a:rPr lang="en-US" sz="2400" dirty="0">
                <a:solidFill>
                  <a:srgbClr val="000000"/>
                </a:solidFill>
              </a:rPr>
              <a:t>, family=gaussian(), chains=4, </a:t>
            </a:r>
            <a:r>
              <a:rPr lang="en-US" sz="2400" dirty="0" err="1">
                <a:solidFill>
                  <a:srgbClr val="000000"/>
                </a:solidFill>
              </a:rPr>
              <a:t>iter</a:t>
            </a:r>
            <a:r>
              <a:rPr lang="en-US" sz="2400" dirty="0">
                <a:solidFill>
                  <a:srgbClr val="000000"/>
                </a:solidFill>
              </a:rPr>
              <a:t>=2000, cores=2, </a:t>
            </a:r>
            <a:r>
              <a:rPr lang="en-US" sz="2400" dirty="0" err="1">
                <a:solidFill>
                  <a:srgbClr val="000000"/>
                </a:solidFill>
              </a:rPr>
              <a:t>sample_prior</a:t>
            </a:r>
            <a:r>
              <a:rPr lang="en-US" sz="2400" dirty="0">
                <a:solidFill>
                  <a:srgbClr val="000000"/>
                </a:solidFill>
              </a:rPr>
              <a:t> = TRUE, </a:t>
            </a:r>
            <a:r>
              <a:rPr lang="en-US" sz="2400" b="1" dirty="0" err="1">
                <a:solidFill>
                  <a:srgbClr val="000000"/>
                </a:solidFill>
              </a:rPr>
              <a:t>save_pars</a:t>
            </a:r>
            <a:r>
              <a:rPr lang="en-US" sz="2400" b="1" dirty="0">
                <a:solidFill>
                  <a:srgbClr val="000000"/>
                </a:solidFill>
              </a:rPr>
              <a:t> = </a:t>
            </a:r>
            <a:r>
              <a:rPr lang="en-US" sz="2400" b="1" dirty="0" err="1">
                <a:solidFill>
                  <a:srgbClr val="000000"/>
                </a:solidFill>
              </a:rPr>
              <a:t>save_pars</a:t>
            </a:r>
            <a:r>
              <a:rPr lang="en-US" sz="2400" b="1" dirty="0">
                <a:solidFill>
                  <a:srgbClr val="000000"/>
                </a:solidFill>
              </a:rPr>
              <a:t>(all=TRUE))</a:t>
            </a:r>
          </a:p>
        </p:txBody>
      </p:sp>
    </p:spTree>
    <p:extLst>
      <p:ext uri="{BB962C8B-B14F-4D97-AF65-F5344CB8AC3E}">
        <p14:creationId xmlns:p14="http://schemas.microsoft.com/office/powerpoint/2010/main" val="2204920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302" name="Straight Connector 7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303" name="Group 7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74" name="Group 7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30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0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06"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2307" name="Rectangle 7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71C1-E506-0E43-A8D3-22DD00AC2AE2}"/>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4100" dirty="0"/>
              <a:t>Why Bother?</a:t>
            </a:r>
          </a:p>
        </p:txBody>
      </p:sp>
      <p:cxnSp>
        <p:nvCxnSpPr>
          <p:cNvPr id="12308" name="Straight Connector 8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F23DF8-11DE-914F-AC40-24DC2120F3A9}"/>
              </a:ext>
            </a:extLst>
          </p:cNvPr>
          <p:cNvSpPr txBox="1"/>
          <p:nvPr/>
        </p:nvSpPr>
        <p:spPr>
          <a:xfrm>
            <a:off x="6810431" y="887179"/>
            <a:ext cx="4026808" cy="1077218"/>
          </a:xfrm>
          <a:prstGeom prst="rect">
            <a:avLst/>
          </a:prstGeom>
          <a:noFill/>
        </p:spPr>
        <p:txBody>
          <a:bodyPr wrap="none" rtlCol="0">
            <a:spAutoFit/>
          </a:bodyPr>
          <a:lstStyle/>
          <a:p>
            <a:r>
              <a:rPr lang="en-US" sz="3200" dirty="0"/>
              <a:t>The classic example:</a:t>
            </a:r>
          </a:p>
          <a:p>
            <a:pPr algn="ctr"/>
            <a:r>
              <a:rPr lang="en-US" sz="3200" dirty="0"/>
              <a:t>Neil deGrasse Tyson</a:t>
            </a:r>
          </a:p>
        </p:txBody>
      </p:sp>
      <p:graphicFrame>
        <p:nvGraphicFramePr>
          <p:cNvPr id="14" name="Chart 13">
            <a:extLst>
              <a:ext uri="{FF2B5EF4-FFF2-40B4-BE49-F238E27FC236}">
                <a16:creationId xmlns:a16="http://schemas.microsoft.com/office/drawing/2014/main" id="{0659202A-4399-5A4E-9C94-304A1D974202}"/>
              </a:ext>
            </a:extLst>
          </p:cNvPr>
          <p:cNvGraphicFramePr>
            <a:graphicFrameLocks/>
          </p:cNvGraphicFramePr>
          <p:nvPr>
            <p:extLst>
              <p:ext uri="{D42A27DB-BD31-4B8C-83A1-F6EECF244321}">
                <p14:modId xmlns:p14="http://schemas.microsoft.com/office/powerpoint/2010/main" val="4255317910"/>
              </p:ext>
            </p:extLst>
          </p:nvPr>
        </p:nvGraphicFramePr>
        <p:xfrm>
          <a:off x="1999907" y="2068511"/>
          <a:ext cx="8100998" cy="42687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1366CED-0D2D-4D4A-AF3A-238256312E85}"/>
              </a:ext>
            </a:extLst>
          </p:cNvPr>
          <p:cNvSpPr txBox="1"/>
          <p:nvPr/>
        </p:nvSpPr>
        <p:spPr>
          <a:xfrm>
            <a:off x="4958067" y="5718504"/>
            <a:ext cx="579133" cy="369332"/>
          </a:xfrm>
          <a:prstGeom prst="rect">
            <a:avLst/>
          </a:prstGeom>
          <a:noFill/>
        </p:spPr>
        <p:txBody>
          <a:bodyPr wrap="none" rtlCol="0">
            <a:spAutoFit/>
          </a:bodyPr>
          <a:lstStyle/>
          <a:p>
            <a:r>
              <a:rPr lang="en-US" dirty="0"/>
              <a:t>You</a:t>
            </a:r>
          </a:p>
        </p:txBody>
      </p:sp>
      <p:sp>
        <p:nvSpPr>
          <p:cNvPr id="19" name="TextBox 18">
            <a:extLst>
              <a:ext uri="{FF2B5EF4-FFF2-40B4-BE49-F238E27FC236}">
                <a16:creationId xmlns:a16="http://schemas.microsoft.com/office/drawing/2014/main" id="{D1D4C0D4-9B44-9654-87D3-CF341161EBAB}"/>
              </a:ext>
            </a:extLst>
          </p:cNvPr>
          <p:cNvSpPr txBox="1"/>
          <p:nvPr/>
        </p:nvSpPr>
        <p:spPr>
          <a:xfrm>
            <a:off x="3308355" y="6358848"/>
            <a:ext cx="7549824" cy="400110"/>
          </a:xfrm>
          <a:prstGeom prst="rect">
            <a:avLst/>
          </a:prstGeom>
          <a:noFill/>
        </p:spPr>
        <p:txBody>
          <a:bodyPr wrap="none" rtlCol="0">
            <a:spAutoFit/>
          </a:bodyPr>
          <a:lstStyle/>
          <a:p>
            <a:r>
              <a:rPr lang="en-US" sz="2000" dirty="0"/>
              <a:t>ESP is real based on review of meta-analysis as statistically solid</a:t>
            </a:r>
          </a:p>
        </p:txBody>
      </p:sp>
      <p:cxnSp>
        <p:nvCxnSpPr>
          <p:cNvPr id="20" name="Straight Connector 19">
            <a:extLst>
              <a:ext uri="{FF2B5EF4-FFF2-40B4-BE49-F238E27FC236}">
                <a16:creationId xmlns:a16="http://schemas.microsoft.com/office/drawing/2014/main" id="{B810D93E-2E73-D47E-07E8-601958FDD7C1}"/>
              </a:ext>
            </a:extLst>
          </p:cNvPr>
          <p:cNvCxnSpPr/>
          <p:nvPr/>
        </p:nvCxnSpPr>
        <p:spPr>
          <a:xfrm>
            <a:off x="3014132" y="2658533"/>
            <a:ext cx="0" cy="3539067"/>
          </a:xfrm>
          <a:prstGeom prst="line">
            <a:avLst/>
          </a:prstGeom>
          <a:ln w="41275"/>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F60CBA3-CE42-61C2-FB8B-25190AA64477}"/>
              </a:ext>
            </a:extLst>
          </p:cNvPr>
          <p:cNvSpPr txBox="1"/>
          <p:nvPr/>
        </p:nvSpPr>
        <p:spPr>
          <a:xfrm>
            <a:off x="2889004" y="6358848"/>
            <a:ext cx="319318"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320291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a:bodyPr>
          <a:lstStyle/>
          <a:p>
            <a:pPr marL="0" indent="0">
              <a:buNone/>
            </a:pPr>
            <a:r>
              <a:rPr lang="en-US" sz="2400" dirty="0" err="1">
                <a:solidFill>
                  <a:srgbClr val="000000"/>
                </a:solidFill>
              </a:rPr>
              <a:t>prior_summary</a:t>
            </a:r>
            <a:r>
              <a:rPr lang="en-US" sz="2400" dirty="0">
                <a:solidFill>
                  <a:srgbClr val="000000"/>
                </a:solidFill>
              </a:rPr>
              <a:t>(Inf)</a:t>
            </a:r>
          </a:p>
          <a:p>
            <a:pPr marL="0" indent="0">
              <a:buNone/>
            </a:pPr>
            <a:r>
              <a:rPr lang="en-US" sz="2400" dirty="0">
                <a:solidFill>
                  <a:srgbClr val="000000"/>
                </a:solidFill>
              </a:rPr>
              <a:t>informative &lt;- c(</a:t>
            </a:r>
            <a:r>
              <a:rPr lang="en-US" sz="2400" dirty="0" err="1">
                <a:solidFill>
                  <a:srgbClr val="000000"/>
                </a:solidFill>
              </a:rPr>
              <a:t>set_prior</a:t>
            </a:r>
            <a:r>
              <a:rPr lang="en-US" sz="2400" dirty="0">
                <a:solidFill>
                  <a:srgbClr val="000000"/>
                </a:solidFill>
              </a:rPr>
              <a:t>("normal(0,100)", class = "b", </a:t>
            </a:r>
            <a:r>
              <a:rPr lang="en-US" sz="2400" dirty="0" err="1">
                <a:solidFill>
                  <a:srgbClr val="000000"/>
                </a:solidFill>
              </a:rPr>
              <a:t>coef</a:t>
            </a:r>
            <a:r>
              <a:rPr lang="en-US" sz="2400" dirty="0">
                <a:solidFill>
                  <a:srgbClr val="000000"/>
                </a:solidFill>
              </a:rPr>
              <a:t> = "age"),</a:t>
            </a:r>
          </a:p>
          <a:p>
            <a:pPr marL="0" indent="0">
              <a:buNone/>
            </a:pPr>
            <a:r>
              <a:rPr lang="en-US" sz="2400" dirty="0">
                <a:solidFill>
                  <a:srgbClr val="000000"/>
                </a:solidFill>
              </a:rPr>
              <a:t>             </a:t>
            </a:r>
            <a:r>
              <a:rPr lang="en-US" sz="2400" dirty="0" err="1">
                <a:solidFill>
                  <a:srgbClr val="000000"/>
                </a:solidFill>
              </a:rPr>
              <a:t>set_prior</a:t>
            </a:r>
            <a:r>
              <a:rPr lang="en-US" sz="2400" dirty="0">
                <a:solidFill>
                  <a:srgbClr val="000000"/>
                </a:solidFill>
              </a:rPr>
              <a:t>("</a:t>
            </a:r>
            <a:r>
              <a:rPr lang="en-US" sz="2400" dirty="0" err="1">
                <a:solidFill>
                  <a:srgbClr val="000000"/>
                </a:solidFill>
              </a:rPr>
              <a:t>student_t</a:t>
            </a:r>
            <a:r>
              <a:rPr lang="en-US" sz="2400" dirty="0">
                <a:solidFill>
                  <a:srgbClr val="000000"/>
                </a:solidFill>
              </a:rPr>
              <a:t>(3,200,2.5)", class="Intercept"))</a:t>
            </a:r>
          </a:p>
        </p:txBody>
      </p:sp>
    </p:spTree>
    <p:extLst>
      <p:ext uri="{BB962C8B-B14F-4D97-AF65-F5344CB8AC3E}">
        <p14:creationId xmlns:p14="http://schemas.microsoft.com/office/powerpoint/2010/main" val="4218310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lnSpcReduction="10000"/>
          </a:bodyPr>
          <a:lstStyle/>
          <a:p>
            <a:pPr marL="0" indent="0">
              <a:buNone/>
            </a:pPr>
            <a:r>
              <a:rPr lang="en-US" sz="2400" dirty="0">
                <a:solidFill>
                  <a:srgbClr val="000000"/>
                </a:solidFill>
              </a:rPr>
              <a:t>Flat &lt;- </a:t>
            </a:r>
            <a:r>
              <a:rPr lang="en-US" sz="2400" dirty="0" err="1">
                <a:solidFill>
                  <a:srgbClr val="000000"/>
                </a:solidFill>
              </a:rPr>
              <a:t>brm</a:t>
            </a:r>
            <a:r>
              <a:rPr lang="en-US" sz="2400" dirty="0">
                <a:solidFill>
                  <a:srgbClr val="000000"/>
                </a:solidFill>
              </a:rPr>
              <a:t>(</a:t>
            </a:r>
            <a:r>
              <a:rPr lang="en-US" sz="2400" dirty="0" err="1">
                <a:solidFill>
                  <a:srgbClr val="000000"/>
                </a:solidFill>
              </a:rPr>
              <a:t>vk~age</a:t>
            </a:r>
            <a:r>
              <a:rPr lang="en-US" sz="2400" dirty="0">
                <a:solidFill>
                  <a:srgbClr val="000000"/>
                </a:solidFill>
              </a:rPr>
              <a:t>, data=</a:t>
            </a:r>
            <a:r>
              <a:rPr lang="en-US" sz="2400" dirty="0" err="1">
                <a:solidFill>
                  <a:srgbClr val="000000"/>
                </a:solidFill>
              </a:rPr>
              <a:t>df.ns.small</a:t>
            </a:r>
            <a:r>
              <a:rPr lang="en-US" sz="2400" dirty="0">
                <a:solidFill>
                  <a:srgbClr val="000000"/>
                </a:solidFill>
              </a:rPr>
              <a:t>, family=gaussian(), chains=4, </a:t>
            </a:r>
            <a:r>
              <a:rPr lang="en-US" sz="2400" dirty="0" err="1">
                <a:solidFill>
                  <a:srgbClr val="000000"/>
                </a:solidFill>
              </a:rPr>
              <a:t>iter</a:t>
            </a:r>
            <a:r>
              <a:rPr lang="en-US" sz="2400" dirty="0">
                <a:solidFill>
                  <a:srgbClr val="000000"/>
                </a:solidFill>
              </a:rPr>
              <a:t>=2000, cores=2, </a:t>
            </a:r>
            <a:r>
              <a:rPr lang="en-US" sz="2400" dirty="0" err="1">
                <a:solidFill>
                  <a:srgbClr val="000000"/>
                </a:solidFill>
              </a:rPr>
              <a:t>sample_prior</a:t>
            </a:r>
            <a:r>
              <a:rPr lang="en-US" sz="2400" dirty="0">
                <a:solidFill>
                  <a:srgbClr val="000000"/>
                </a:solidFill>
              </a:rPr>
              <a:t> = TRUE, </a:t>
            </a:r>
            <a:r>
              <a:rPr lang="en-US" sz="2400" dirty="0" err="1">
                <a:solidFill>
                  <a:srgbClr val="000000"/>
                </a:solidFill>
              </a:rPr>
              <a:t>save_pars</a:t>
            </a:r>
            <a:r>
              <a:rPr lang="en-US" sz="2400" dirty="0">
                <a:solidFill>
                  <a:srgbClr val="000000"/>
                </a:solidFill>
              </a:rPr>
              <a:t> = </a:t>
            </a:r>
            <a:r>
              <a:rPr lang="en-US" sz="2400" dirty="0" err="1">
                <a:solidFill>
                  <a:srgbClr val="000000"/>
                </a:solidFill>
              </a:rPr>
              <a:t>save_pars</a:t>
            </a:r>
            <a:r>
              <a:rPr lang="en-US" sz="2400" dirty="0">
                <a:solidFill>
                  <a:srgbClr val="000000"/>
                </a:solidFill>
              </a:rPr>
              <a:t>(all=TRUE))</a:t>
            </a:r>
          </a:p>
          <a:p>
            <a:pPr marL="0" indent="0">
              <a:buNone/>
            </a:pPr>
            <a:endParaRPr lang="en-US" sz="2400" dirty="0">
              <a:solidFill>
                <a:srgbClr val="000000"/>
              </a:solidFill>
            </a:endParaRPr>
          </a:p>
          <a:p>
            <a:pPr marL="0" indent="0">
              <a:buNone/>
            </a:pPr>
            <a:r>
              <a:rPr lang="en-US" sz="2400" dirty="0">
                <a:solidFill>
                  <a:srgbClr val="000000"/>
                </a:solidFill>
              </a:rPr>
              <a:t>Inf &lt;- </a:t>
            </a:r>
            <a:r>
              <a:rPr lang="en-US" sz="2400" dirty="0" err="1">
                <a:solidFill>
                  <a:srgbClr val="000000"/>
                </a:solidFill>
              </a:rPr>
              <a:t>brm</a:t>
            </a:r>
            <a:r>
              <a:rPr lang="en-US" sz="2400" dirty="0">
                <a:solidFill>
                  <a:srgbClr val="000000"/>
                </a:solidFill>
              </a:rPr>
              <a:t>(</a:t>
            </a:r>
            <a:r>
              <a:rPr lang="en-US" sz="2400" dirty="0" err="1">
                <a:solidFill>
                  <a:srgbClr val="000000"/>
                </a:solidFill>
              </a:rPr>
              <a:t>vk~age</a:t>
            </a:r>
            <a:r>
              <a:rPr lang="en-US" sz="2400" dirty="0">
                <a:solidFill>
                  <a:srgbClr val="000000"/>
                </a:solidFill>
              </a:rPr>
              <a:t>, data=</a:t>
            </a:r>
            <a:r>
              <a:rPr lang="en-US" sz="2400" dirty="0" err="1">
                <a:solidFill>
                  <a:srgbClr val="000000"/>
                </a:solidFill>
              </a:rPr>
              <a:t>df.ns.small</a:t>
            </a:r>
            <a:r>
              <a:rPr lang="en-US" sz="2400" dirty="0">
                <a:solidFill>
                  <a:srgbClr val="000000"/>
                </a:solidFill>
              </a:rPr>
              <a:t>, family=gaussian(), chains=4, cores=2</a:t>
            </a:r>
            <a:r>
              <a:rPr lang="en-US" sz="2400" b="1" dirty="0">
                <a:solidFill>
                  <a:srgbClr val="000000"/>
                </a:solidFill>
              </a:rPr>
              <a:t>, prior=informative</a:t>
            </a:r>
            <a:r>
              <a:rPr lang="en-US" sz="2400" dirty="0">
                <a:solidFill>
                  <a:srgbClr val="000000"/>
                </a:solidFill>
              </a:rPr>
              <a:t>, </a:t>
            </a:r>
            <a:r>
              <a:rPr lang="en-US" sz="2400" dirty="0" err="1">
                <a:solidFill>
                  <a:srgbClr val="000000"/>
                </a:solidFill>
              </a:rPr>
              <a:t>sample_prior</a:t>
            </a:r>
            <a:r>
              <a:rPr lang="en-US" sz="2400" dirty="0">
                <a:solidFill>
                  <a:srgbClr val="000000"/>
                </a:solidFill>
              </a:rPr>
              <a:t> = TRUE, </a:t>
            </a:r>
            <a:r>
              <a:rPr lang="en-US" sz="2400" dirty="0" err="1">
                <a:solidFill>
                  <a:srgbClr val="000000"/>
                </a:solidFill>
              </a:rPr>
              <a:t>save_pars</a:t>
            </a:r>
            <a:r>
              <a:rPr lang="en-US" sz="2400" dirty="0">
                <a:solidFill>
                  <a:srgbClr val="000000"/>
                </a:solidFill>
              </a:rPr>
              <a:t>=</a:t>
            </a:r>
            <a:r>
              <a:rPr lang="en-US" sz="2400" dirty="0" err="1">
                <a:solidFill>
                  <a:srgbClr val="000000"/>
                </a:solidFill>
              </a:rPr>
              <a:t>save_pars</a:t>
            </a:r>
            <a:r>
              <a:rPr lang="en-US" sz="2400" dirty="0">
                <a:solidFill>
                  <a:srgbClr val="000000"/>
                </a:solidFill>
              </a:rPr>
              <a:t>(all=TRUE))</a:t>
            </a:r>
          </a:p>
        </p:txBody>
      </p:sp>
    </p:spTree>
    <p:extLst>
      <p:ext uri="{BB962C8B-B14F-4D97-AF65-F5344CB8AC3E}">
        <p14:creationId xmlns:p14="http://schemas.microsoft.com/office/powerpoint/2010/main" val="1107346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The R Code</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1280346" y="2080780"/>
            <a:ext cx="10213200" cy="4040191"/>
          </a:xfrm>
        </p:spPr>
        <p:txBody>
          <a:bodyPr>
            <a:normAutofit fontScale="92500" lnSpcReduction="10000"/>
          </a:bodyPr>
          <a:lstStyle/>
          <a:p>
            <a:pPr marL="0" indent="0">
              <a:buNone/>
            </a:pPr>
            <a:r>
              <a:rPr lang="en-US" sz="2400" b="1" dirty="0">
                <a:solidFill>
                  <a:srgbClr val="000000"/>
                </a:solidFill>
              </a:rPr>
              <a:t>With </a:t>
            </a:r>
            <a:r>
              <a:rPr lang="en-US" sz="2400" b="1" dirty="0" err="1">
                <a:solidFill>
                  <a:srgbClr val="000000"/>
                </a:solidFill>
              </a:rPr>
              <a:t>BayesFactor</a:t>
            </a:r>
            <a:r>
              <a:rPr lang="en-US" sz="2400" b="1" dirty="0">
                <a:solidFill>
                  <a:srgbClr val="000000"/>
                </a:solidFill>
              </a:rPr>
              <a:t> Package</a:t>
            </a:r>
          </a:p>
          <a:p>
            <a:pPr marL="0" indent="0">
              <a:buNone/>
            </a:pPr>
            <a:r>
              <a:rPr lang="en-US" sz="2400" dirty="0">
                <a:solidFill>
                  <a:srgbClr val="000000"/>
                </a:solidFill>
              </a:rPr>
              <a:t>	Bf &lt;- </a:t>
            </a:r>
            <a:r>
              <a:rPr lang="en-US" sz="2400" dirty="0" err="1">
                <a:solidFill>
                  <a:srgbClr val="000000"/>
                </a:solidFill>
              </a:rPr>
              <a:t>lmBF</a:t>
            </a:r>
            <a:r>
              <a:rPr lang="en-US" sz="2400" dirty="0">
                <a:solidFill>
                  <a:srgbClr val="000000"/>
                </a:solidFill>
              </a:rPr>
              <a:t>(</a:t>
            </a:r>
            <a:r>
              <a:rPr lang="en-US" sz="2400" dirty="0" err="1">
                <a:solidFill>
                  <a:srgbClr val="000000"/>
                </a:solidFill>
              </a:rPr>
              <a:t>vk~age</a:t>
            </a:r>
            <a:r>
              <a:rPr lang="en-US" sz="2400" dirty="0">
                <a:solidFill>
                  <a:srgbClr val="000000"/>
                </a:solidFill>
              </a:rPr>
              <a:t>, df)</a:t>
            </a:r>
          </a:p>
          <a:p>
            <a:pPr marL="0" indent="0">
              <a:buNone/>
            </a:pPr>
            <a:r>
              <a:rPr lang="en-US" sz="2400" b="1" dirty="0">
                <a:solidFill>
                  <a:srgbClr val="000000"/>
                </a:solidFill>
              </a:rPr>
              <a:t>With brms</a:t>
            </a:r>
          </a:p>
          <a:p>
            <a:pPr marL="0" indent="0">
              <a:buNone/>
            </a:pPr>
            <a:r>
              <a:rPr lang="en-US" sz="2400" b="1" dirty="0">
                <a:solidFill>
                  <a:srgbClr val="000000"/>
                </a:solidFill>
              </a:rPr>
              <a:t>	</a:t>
            </a:r>
            <a:r>
              <a:rPr lang="en-US" sz="2400" dirty="0">
                <a:solidFill>
                  <a:srgbClr val="000000"/>
                </a:solidFill>
              </a:rPr>
              <a:t>Set a null model</a:t>
            </a:r>
            <a:br>
              <a:rPr lang="en-US" sz="2400" dirty="0">
                <a:solidFill>
                  <a:srgbClr val="000000"/>
                </a:solidFill>
              </a:rPr>
            </a:br>
            <a:r>
              <a:rPr lang="en-US" sz="2400" dirty="0">
                <a:solidFill>
                  <a:srgbClr val="000000"/>
                </a:solidFill>
              </a:rPr>
              <a:t>		null &lt;- update(inf, formula = ~ . -age)</a:t>
            </a:r>
          </a:p>
          <a:p>
            <a:pPr marL="0" indent="0">
              <a:buNone/>
            </a:pPr>
            <a:r>
              <a:rPr lang="en-US" sz="2400" b="1" dirty="0">
                <a:solidFill>
                  <a:srgbClr val="000000"/>
                </a:solidFill>
              </a:rPr>
              <a:t>	</a:t>
            </a:r>
            <a:r>
              <a:rPr lang="en-US" sz="2400" dirty="0">
                <a:solidFill>
                  <a:srgbClr val="000000"/>
                </a:solidFill>
              </a:rPr>
              <a:t>Compare the models</a:t>
            </a:r>
          </a:p>
          <a:p>
            <a:pPr marL="0" indent="0">
              <a:buNone/>
            </a:pPr>
            <a:r>
              <a:rPr lang="en-US" sz="2400" dirty="0">
                <a:solidFill>
                  <a:srgbClr val="000000"/>
                </a:solidFill>
              </a:rPr>
              <a:t>		</a:t>
            </a:r>
            <a:r>
              <a:rPr lang="en-US" sz="2400" dirty="0" err="1">
                <a:solidFill>
                  <a:srgbClr val="000000"/>
                </a:solidFill>
              </a:rPr>
              <a:t>bayes_factor</a:t>
            </a:r>
            <a:r>
              <a:rPr lang="en-US" sz="2400" dirty="0">
                <a:solidFill>
                  <a:srgbClr val="000000"/>
                </a:solidFill>
              </a:rPr>
              <a:t>(null, inf)</a:t>
            </a:r>
          </a:p>
        </p:txBody>
      </p:sp>
    </p:spTree>
    <p:extLst>
      <p:ext uri="{BB962C8B-B14F-4D97-AF65-F5344CB8AC3E}">
        <p14:creationId xmlns:p14="http://schemas.microsoft.com/office/powerpoint/2010/main" val="3603388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6BC90-1A8B-7944-9FC5-1F5DC55F7526}"/>
              </a:ext>
            </a:extLst>
          </p:cNvPr>
          <p:cNvCxnSpPr>
            <a:cxnSpLocks/>
          </p:cNvCxnSpPr>
          <p:nvPr/>
        </p:nvCxnSpPr>
        <p:spPr>
          <a:xfrm>
            <a:off x="6329363" y="21526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92CEEF-1562-BF49-8B2D-AC9EF6EC68D7}"/>
              </a:ext>
            </a:extLst>
          </p:cNvPr>
          <p:cNvCxnSpPr>
            <a:cxnSpLocks/>
          </p:cNvCxnSpPr>
          <p:nvPr/>
        </p:nvCxnSpPr>
        <p:spPr>
          <a:xfrm>
            <a:off x="6329363" y="29908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2E9FD5-BC8F-EA47-A512-A3B61DAA3723}"/>
              </a:ext>
            </a:extLst>
          </p:cNvPr>
          <p:cNvCxnSpPr>
            <a:cxnSpLocks/>
          </p:cNvCxnSpPr>
          <p:nvPr/>
        </p:nvCxnSpPr>
        <p:spPr>
          <a:xfrm>
            <a:off x="6329363" y="3849832"/>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D73166-D4A6-0B41-9BF2-CA5A2138EDD6}"/>
              </a:ext>
            </a:extLst>
          </p:cNvPr>
          <p:cNvCxnSpPr>
            <a:cxnSpLocks/>
          </p:cNvCxnSpPr>
          <p:nvPr/>
        </p:nvCxnSpPr>
        <p:spPr>
          <a:xfrm>
            <a:off x="6329363" y="4625686"/>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235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Write-Up</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989400" y="1724891"/>
            <a:ext cx="10504146" cy="4737819"/>
          </a:xfrm>
        </p:spPr>
        <p:txBody>
          <a:bodyPr>
            <a:normAutofit fontScale="92500"/>
          </a:bodyPr>
          <a:lstStyle/>
          <a:p>
            <a:r>
              <a:rPr lang="en-US" sz="2400" dirty="0">
                <a:solidFill>
                  <a:srgbClr val="000000"/>
                </a:solidFill>
              </a:rPr>
              <a:t>Effect size from Bayes Analysis should be reported with credible intervals</a:t>
            </a:r>
          </a:p>
          <a:p>
            <a:r>
              <a:rPr lang="en-US" sz="2400" dirty="0">
                <a:solidFill>
                  <a:srgbClr val="000000"/>
                </a:solidFill>
              </a:rPr>
              <a:t>Explain what bayes factors are</a:t>
            </a:r>
          </a:p>
          <a:p>
            <a:pPr lvl="1"/>
            <a:r>
              <a:rPr lang="en-US" sz="2400" dirty="0">
                <a:solidFill>
                  <a:srgbClr val="000000"/>
                </a:solidFill>
              </a:rPr>
              <a:t>	This includes establishing notation and levels for interpretation. </a:t>
            </a:r>
          </a:p>
          <a:p>
            <a:pPr lvl="1"/>
            <a:r>
              <a:rPr lang="en-US" sz="2400" dirty="0">
                <a:solidFill>
                  <a:srgbClr val="000000"/>
                </a:solidFill>
              </a:rPr>
              <a:t>	BF</a:t>
            </a:r>
            <a:r>
              <a:rPr lang="en-US" sz="2400" baseline="-25000" dirty="0">
                <a:solidFill>
                  <a:srgbClr val="000000"/>
                </a:solidFill>
              </a:rPr>
              <a:t>01 </a:t>
            </a:r>
            <a:r>
              <a:rPr lang="en-US" sz="2400" dirty="0">
                <a:solidFill>
                  <a:srgbClr val="000000"/>
                </a:solidFill>
              </a:rPr>
              <a:t>or BF</a:t>
            </a:r>
            <a:r>
              <a:rPr lang="en-US" sz="2400" baseline="-25000" dirty="0">
                <a:solidFill>
                  <a:srgbClr val="000000"/>
                </a:solidFill>
              </a:rPr>
              <a:t>10 </a:t>
            </a:r>
            <a:endParaRPr lang="en-US" sz="2400" dirty="0">
              <a:solidFill>
                <a:srgbClr val="000000"/>
              </a:solidFill>
            </a:endParaRPr>
          </a:p>
          <a:p>
            <a:r>
              <a:rPr lang="en-US" sz="2400" dirty="0">
                <a:solidFill>
                  <a:srgbClr val="000000"/>
                </a:solidFill>
              </a:rPr>
              <a:t>Explain how BF were calculated (iterations, chains, priors, sensitivity)</a:t>
            </a:r>
          </a:p>
          <a:p>
            <a:r>
              <a:rPr lang="en-US" sz="2400" dirty="0">
                <a:solidFill>
                  <a:srgbClr val="000000"/>
                </a:solidFill>
              </a:rPr>
              <a:t>Next to a p-value, write the notation for the BF</a:t>
            </a:r>
            <a:r>
              <a:rPr lang="en-US" sz="2400" baseline="-25000" dirty="0">
                <a:solidFill>
                  <a:srgbClr val="000000"/>
                </a:solidFill>
              </a:rPr>
              <a:t>01 </a:t>
            </a:r>
            <a:r>
              <a:rPr lang="en-US" sz="2400" dirty="0">
                <a:solidFill>
                  <a:srgbClr val="000000"/>
                </a:solidFill>
              </a:rPr>
              <a:t>or BF</a:t>
            </a:r>
            <a:r>
              <a:rPr lang="en-US" sz="2400" baseline="-25000" dirty="0">
                <a:solidFill>
                  <a:srgbClr val="000000"/>
                </a:solidFill>
              </a:rPr>
              <a:t>10 </a:t>
            </a:r>
            <a:r>
              <a:rPr lang="en-US" sz="2400" dirty="0">
                <a:solidFill>
                  <a:srgbClr val="000000"/>
                </a:solidFill>
              </a:rPr>
              <a:t>and give the value (BF</a:t>
            </a:r>
            <a:r>
              <a:rPr lang="en-US" sz="2400" baseline="-25000" dirty="0">
                <a:solidFill>
                  <a:srgbClr val="000000"/>
                </a:solidFill>
              </a:rPr>
              <a:t>01 </a:t>
            </a:r>
            <a:r>
              <a:rPr lang="en-US" sz="2400" dirty="0">
                <a:solidFill>
                  <a:srgbClr val="000000"/>
                </a:solidFill>
              </a:rPr>
              <a:t>= 25)</a:t>
            </a:r>
          </a:p>
          <a:p>
            <a:r>
              <a:rPr lang="en-US" sz="2400" dirty="0">
                <a:solidFill>
                  <a:srgbClr val="000000"/>
                </a:solidFill>
              </a:rPr>
              <a:t>Explain the strength of the evidence using Jeffrey’s levels (or other)</a:t>
            </a:r>
          </a:p>
        </p:txBody>
      </p:sp>
    </p:spTree>
    <p:extLst>
      <p:ext uri="{BB962C8B-B14F-4D97-AF65-F5344CB8AC3E}">
        <p14:creationId xmlns:p14="http://schemas.microsoft.com/office/powerpoint/2010/main" val="164455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CFB-1244-E84E-B7EC-0FA74EA05276}"/>
              </a:ext>
            </a:extLst>
          </p:cNvPr>
          <p:cNvSpPr>
            <a:spLocks noGrp="1"/>
          </p:cNvSpPr>
          <p:nvPr>
            <p:ph type="title"/>
          </p:nvPr>
        </p:nvSpPr>
        <p:spPr/>
        <p:txBody>
          <a:bodyPr/>
          <a:lstStyle/>
          <a:p>
            <a:r>
              <a:rPr lang="en-US" dirty="0"/>
              <a:t>Write-Up</a:t>
            </a:r>
          </a:p>
        </p:txBody>
      </p:sp>
      <p:sp>
        <p:nvSpPr>
          <p:cNvPr id="3" name="Content Placeholder 2">
            <a:extLst>
              <a:ext uri="{FF2B5EF4-FFF2-40B4-BE49-F238E27FC236}">
                <a16:creationId xmlns:a16="http://schemas.microsoft.com/office/drawing/2014/main" id="{E238A786-A9D2-3A43-ACCE-FAA3337212D8}"/>
              </a:ext>
            </a:extLst>
          </p:cNvPr>
          <p:cNvSpPr>
            <a:spLocks noGrp="1"/>
          </p:cNvSpPr>
          <p:nvPr>
            <p:ph idx="1"/>
          </p:nvPr>
        </p:nvSpPr>
        <p:spPr>
          <a:xfrm>
            <a:off x="831273" y="1695161"/>
            <a:ext cx="10848109" cy="5162839"/>
          </a:xfrm>
        </p:spPr>
        <p:txBody>
          <a:bodyPr>
            <a:normAutofit/>
          </a:bodyPr>
          <a:lstStyle/>
          <a:p>
            <a:pPr lvl="1"/>
            <a:endParaRPr lang="en-US" sz="2400" dirty="0">
              <a:solidFill>
                <a:srgbClr val="000000"/>
              </a:solidFill>
            </a:endParaRPr>
          </a:p>
          <a:p>
            <a:pPr lvl="1"/>
            <a:endParaRPr lang="en-US" sz="2400" dirty="0">
              <a:solidFill>
                <a:srgbClr val="000000"/>
              </a:solidFill>
            </a:endParaRPr>
          </a:p>
          <a:p>
            <a:pPr lvl="1"/>
            <a:r>
              <a:rPr lang="en-US" sz="2400" dirty="0">
                <a:solidFill>
                  <a:srgbClr val="000000"/>
                </a:solidFill>
              </a:rPr>
              <a:t>… p = </a:t>
            </a:r>
            <a:r>
              <a:rPr lang="en-US" sz="2400" i="0" dirty="0">
                <a:solidFill>
                  <a:srgbClr val="000000"/>
                </a:solidFill>
              </a:rPr>
              <a:t>.65, </a:t>
            </a:r>
            <a:r>
              <a:rPr lang="en-US" sz="2400" dirty="0">
                <a:solidFill>
                  <a:srgbClr val="000000"/>
                </a:solidFill>
              </a:rPr>
              <a:t>BF</a:t>
            </a:r>
            <a:r>
              <a:rPr lang="en-US" sz="2400" baseline="-25000" dirty="0">
                <a:solidFill>
                  <a:srgbClr val="000000"/>
                </a:solidFill>
              </a:rPr>
              <a:t>01</a:t>
            </a:r>
            <a:r>
              <a:rPr lang="en-US" sz="2400" i="0" baseline="-25000" dirty="0">
                <a:solidFill>
                  <a:srgbClr val="000000"/>
                </a:solidFill>
              </a:rPr>
              <a:t> </a:t>
            </a:r>
            <a:r>
              <a:rPr lang="en-US" sz="2400" i="0" dirty="0">
                <a:solidFill>
                  <a:srgbClr val="000000"/>
                </a:solidFill>
              </a:rPr>
              <a:t>= 25.</a:t>
            </a:r>
            <a:r>
              <a:rPr lang="en-US" sz="2400" dirty="0">
                <a:solidFill>
                  <a:srgbClr val="000000"/>
                </a:solidFill>
              </a:rPr>
              <a:t> </a:t>
            </a:r>
            <a:r>
              <a:rPr lang="en-US" sz="2400" i="0" dirty="0">
                <a:solidFill>
                  <a:srgbClr val="000000"/>
                </a:solidFill>
              </a:rPr>
              <a:t>Here, the Bayes Factor provides strong evidence for the null hypothesis that cleft and connective presence neither increase nor decrease reading times for the non-focused target word.</a:t>
            </a:r>
          </a:p>
          <a:p>
            <a:pPr lvl="1"/>
            <a:endParaRPr lang="en-US" sz="2400" dirty="0">
              <a:solidFill>
                <a:srgbClr val="000000"/>
              </a:solidFill>
            </a:endParaRPr>
          </a:p>
          <a:p>
            <a:pPr marL="0" indent="0">
              <a:buNone/>
            </a:pPr>
            <a:endParaRPr lang="en-US" sz="2400" dirty="0">
              <a:solidFill>
                <a:srgbClr val="000000"/>
              </a:solidFill>
            </a:endParaRPr>
          </a:p>
        </p:txBody>
      </p:sp>
    </p:spTree>
    <p:extLst>
      <p:ext uri="{BB962C8B-B14F-4D97-AF65-F5344CB8AC3E}">
        <p14:creationId xmlns:p14="http://schemas.microsoft.com/office/powerpoint/2010/main" val="18631375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FED5B-ABE8-1249-978A-66D8661D1D40}"/>
              </a:ext>
            </a:extLst>
          </p:cNvPr>
          <p:cNvSpPr>
            <a:spLocks noGrp="1"/>
          </p:cNvSpPr>
          <p:nvPr>
            <p:ph type="title"/>
          </p:nvPr>
        </p:nvSpPr>
        <p:spPr>
          <a:xfrm>
            <a:off x="1080001" y="1079500"/>
            <a:ext cx="3904750" cy="4689475"/>
          </a:xfrm>
        </p:spPr>
        <p:txBody>
          <a:bodyPr anchor="ctr">
            <a:normAutofit/>
          </a:bodyPr>
          <a:lstStyle/>
          <a:p>
            <a:pPr algn="ctr"/>
            <a:r>
              <a:rPr lang="en-US" sz="4800" dirty="0"/>
              <a:t>Overview of Bayesian Stats</a:t>
            </a:r>
          </a:p>
        </p:txBody>
      </p:sp>
      <p:cxnSp>
        <p:nvCxnSpPr>
          <p:cNvPr id="15"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366E67C-AACA-4B71-9513-AA2B8D941B70}"/>
              </a:ext>
            </a:extLst>
          </p:cNvPr>
          <p:cNvGraphicFramePr>
            <a:graphicFrameLocks noGrp="1"/>
          </p:cNvGraphicFramePr>
          <p:nvPr>
            <p:ph idx="1"/>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08F34C5F-D566-6741-9BD4-2A652B632348}"/>
              </a:ext>
            </a:extLst>
          </p:cNvPr>
          <p:cNvCxnSpPr>
            <a:cxnSpLocks/>
          </p:cNvCxnSpPr>
          <p:nvPr/>
        </p:nvCxnSpPr>
        <p:spPr>
          <a:xfrm>
            <a:off x="6329363" y="1385888"/>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6BC90-1A8B-7944-9FC5-1F5DC55F7526}"/>
              </a:ext>
            </a:extLst>
          </p:cNvPr>
          <p:cNvCxnSpPr>
            <a:cxnSpLocks/>
          </p:cNvCxnSpPr>
          <p:nvPr/>
        </p:nvCxnSpPr>
        <p:spPr>
          <a:xfrm>
            <a:off x="6329363" y="21526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92CEEF-1562-BF49-8B2D-AC9EF6EC68D7}"/>
              </a:ext>
            </a:extLst>
          </p:cNvPr>
          <p:cNvCxnSpPr>
            <a:cxnSpLocks/>
          </p:cNvCxnSpPr>
          <p:nvPr/>
        </p:nvCxnSpPr>
        <p:spPr>
          <a:xfrm>
            <a:off x="6329363" y="2990850"/>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2E9FD5-BC8F-EA47-A512-A3B61DAA3723}"/>
              </a:ext>
            </a:extLst>
          </p:cNvPr>
          <p:cNvCxnSpPr>
            <a:cxnSpLocks/>
          </p:cNvCxnSpPr>
          <p:nvPr/>
        </p:nvCxnSpPr>
        <p:spPr>
          <a:xfrm>
            <a:off x="6329363" y="3849832"/>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D73166-D4A6-0B41-9BF2-CA5A2138EDD6}"/>
              </a:ext>
            </a:extLst>
          </p:cNvPr>
          <p:cNvCxnSpPr>
            <a:cxnSpLocks/>
          </p:cNvCxnSpPr>
          <p:nvPr/>
        </p:nvCxnSpPr>
        <p:spPr>
          <a:xfrm>
            <a:off x="6329363" y="4625686"/>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2969A-CF27-0745-BE31-16C324040231}"/>
              </a:ext>
            </a:extLst>
          </p:cNvPr>
          <p:cNvCxnSpPr>
            <a:cxnSpLocks/>
          </p:cNvCxnSpPr>
          <p:nvPr/>
        </p:nvCxnSpPr>
        <p:spPr>
          <a:xfrm>
            <a:off x="6294725" y="5401541"/>
            <a:ext cx="5572125"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809494"/>
      </p:ext>
    </p:extLst>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3E3423"/>
      </a:dk2>
      <a:lt2>
        <a:srgbClr val="E2E7E8"/>
      </a:lt2>
      <a:accent1>
        <a:srgbClr val="C1988D"/>
      </a:accent1>
      <a:accent2>
        <a:srgbClr val="B6A17C"/>
      </a:accent2>
      <a:accent3>
        <a:srgbClr val="A4A67E"/>
      </a:accent3>
      <a:accent4>
        <a:srgbClr val="90A974"/>
      </a:accent4>
      <a:accent5>
        <a:srgbClr val="86AB81"/>
      </a:accent5>
      <a:accent6>
        <a:srgbClr val="77AF88"/>
      </a:accent6>
      <a:hlink>
        <a:srgbClr val="5C8B98"/>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13196</TotalTime>
  <Words>5087</Words>
  <Application>Microsoft Macintosh PowerPoint</Application>
  <PresentationFormat>Widescreen</PresentationFormat>
  <Paragraphs>1101</Paragraphs>
  <Slides>96</Slides>
  <Notes>90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Avenir Next LT Pro</vt:lpstr>
      <vt:lpstr>Calibri</vt:lpstr>
      <vt:lpstr>Cambria Math</vt:lpstr>
      <vt:lpstr>Goudy Old Style</vt:lpstr>
      <vt:lpstr>Wingdings</vt:lpstr>
      <vt:lpstr>FrostyVTI</vt:lpstr>
      <vt:lpstr>Bayesian Statistics</vt:lpstr>
      <vt:lpstr>PowerPoint Presentation</vt:lpstr>
      <vt:lpstr>Overview of Bayesian Stats</vt:lpstr>
      <vt:lpstr>Why Bother?</vt:lpstr>
      <vt:lpstr>PowerPoint Presentation</vt:lpstr>
      <vt:lpstr>PowerPoint Presentation</vt:lpstr>
      <vt:lpstr>Why Bother?</vt:lpstr>
      <vt:lpstr>Why Bother?</vt:lpstr>
      <vt:lpstr>Why Bother?</vt:lpstr>
      <vt:lpstr>Why Bother?</vt:lpstr>
      <vt:lpstr>Why Bother?</vt:lpstr>
      <vt:lpstr>Why Bother?</vt:lpstr>
      <vt:lpstr>Why Bother?</vt:lpstr>
      <vt:lpstr>Why Bother?</vt:lpstr>
      <vt:lpstr>Why Bother?</vt:lpstr>
      <vt:lpstr>Why Bother?</vt:lpstr>
      <vt:lpstr>Why Bother?</vt:lpstr>
      <vt:lpstr>Why Bother?</vt:lpstr>
      <vt:lpstr>Why Bother?</vt:lpstr>
      <vt:lpstr>Why Bother?</vt:lpstr>
      <vt:lpstr>Why Bother?</vt:lpstr>
      <vt:lpstr>Overview of Bayesian Stats</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Principles of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Bayesian Stats</vt:lpstr>
      <vt:lpstr>Setting Appropriate Priors</vt:lpstr>
      <vt:lpstr>Setting Appropriate Priors</vt:lpstr>
      <vt:lpstr>Setting Appropriate Priors</vt:lpstr>
      <vt:lpstr>Setting Appropriate Priors</vt:lpstr>
      <vt:lpstr>Setting Appropriate Priors</vt:lpstr>
      <vt:lpstr>Setting Appropriate Priors</vt:lpstr>
      <vt:lpstr>Setting Appropriate Priors</vt:lpstr>
      <vt:lpstr>Setting Appropriate Priors</vt:lpstr>
      <vt:lpstr>Setting Appropriate Priors</vt:lpstr>
      <vt:lpstr>Setting Appropriate Priors</vt:lpstr>
      <vt:lpstr>Setting Appropriate Priors</vt:lpstr>
      <vt:lpstr>PowerPoint Presentation</vt:lpstr>
      <vt:lpstr>Setting Appropriate Priors</vt:lpstr>
      <vt:lpstr>Setting Appropriate Priors</vt:lpstr>
      <vt:lpstr>Setting Appropriate Priors</vt:lpstr>
      <vt:lpstr>Setting Appropriate Priors</vt:lpstr>
      <vt:lpstr>Setting Appropriate Priors</vt:lpstr>
      <vt:lpstr>Overview of Bayesian Stats</vt:lpstr>
      <vt:lpstr>The Bayes Factor</vt:lpstr>
      <vt:lpstr>Bayes Factor</vt:lpstr>
      <vt:lpstr>The Bayes Factor</vt:lpstr>
      <vt:lpstr>The Bayes Factor</vt:lpstr>
      <vt:lpstr>The Bayes Factor</vt:lpstr>
      <vt:lpstr>The Bayes Factor</vt:lpstr>
      <vt:lpstr>The Bayes Factor     Jeffrey’s Levels</vt:lpstr>
      <vt:lpstr>The Bayes Factor</vt:lpstr>
      <vt:lpstr>The Bayes Factor</vt:lpstr>
      <vt:lpstr>PowerPoint Presentation</vt:lpstr>
      <vt:lpstr>The Bayes Factor</vt:lpstr>
      <vt:lpstr>The Bayes Factor</vt:lpstr>
      <vt:lpstr>The Bayes Factor</vt:lpstr>
      <vt:lpstr>Setting Appropriate Priors</vt:lpstr>
      <vt:lpstr>The Bayes Factor</vt:lpstr>
      <vt:lpstr>The Bayes Factor</vt:lpstr>
      <vt:lpstr>The Bayes Factor</vt:lpstr>
      <vt:lpstr>The Bayes Factor</vt:lpstr>
      <vt:lpstr>Overview of Bayesian Stats</vt:lpstr>
      <vt:lpstr>The R Code</vt:lpstr>
      <vt:lpstr>The R Code</vt:lpstr>
      <vt:lpstr>The R Code</vt:lpstr>
      <vt:lpstr>The R Code</vt:lpstr>
      <vt:lpstr>The R Code</vt:lpstr>
      <vt:lpstr>The R Code</vt:lpstr>
      <vt:lpstr>The R Code</vt:lpstr>
      <vt:lpstr>The R Code</vt:lpstr>
      <vt:lpstr>Overview of Bayesian Stats</vt:lpstr>
      <vt:lpstr>Write-Up</vt:lpstr>
      <vt:lpstr>Write-Up</vt:lpstr>
      <vt:lpstr>Overview of Bayesian Stats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Statistics</dc:title>
  <dc:creator>Norberg, Kole Andreas</dc:creator>
  <cp:lastModifiedBy>Norberg, Kole Andreas</cp:lastModifiedBy>
  <cp:revision>112</cp:revision>
  <dcterms:created xsi:type="dcterms:W3CDTF">2021-04-18T20:59:41Z</dcterms:created>
  <dcterms:modified xsi:type="dcterms:W3CDTF">2022-04-25T03:07:19Z</dcterms:modified>
</cp:coreProperties>
</file>